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8" r:id="rId3"/>
    <p:sldId id="259" r:id="rId4"/>
    <p:sldId id="262" r:id="rId5"/>
    <p:sldId id="263"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44" d="100"/>
          <a:sy n="144" d="100"/>
        </p:scale>
        <p:origin x="-14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42BFA-398B-6343-A048-417C5B7D8DD4}" type="datetimeFigureOut">
              <a:rPr lang="en-US" smtClean="0"/>
              <a:pPr/>
              <a:t>12/8/15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62BC5B-44FC-C745-999D-E95757C65C4B}" type="slidenum">
              <a:rPr lang="en-US" smtClean="0"/>
              <a:pPr/>
              <a:t>‹#›</a:t>
            </a:fld>
            <a:endParaRPr lang="en-US"/>
          </a:p>
        </p:txBody>
      </p:sp>
    </p:spTree>
    <p:extLst>
      <p:ext uri="{BB962C8B-B14F-4D97-AF65-F5344CB8AC3E}">
        <p14:creationId xmlns:p14="http://schemas.microsoft.com/office/powerpoint/2010/main" val="289737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T-Wave inversion</a:t>
            </a:r>
            <a:r>
              <a:rPr lang="en-US" baseline="0" dirty="0" smtClean="0"/>
              <a:t> can be normal during cases of: Hyperventilation, PE, </a:t>
            </a:r>
            <a:r>
              <a:rPr lang="en-US" baseline="0" dirty="0" err="1" smtClean="0"/>
              <a:t>Takotsubo</a:t>
            </a:r>
            <a:r>
              <a:rPr lang="en-US" baseline="0" dirty="0" smtClean="0"/>
              <a:t> syndrome, electrolyte disturbances, normal variance.</a:t>
            </a:r>
            <a:endParaRPr lang="en-US" dirty="0"/>
          </a:p>
        </p:txBody>
      </p:sp>
      <p:sp>
        <p:nvSpPr>
          <p:cNvPr id="4" name="Slide Number Placeholder 3"/>
          <p:cNvSpPr>
            <a:spLocks noGrp="1"/>
          </p:cNvSpPr>
          <p:nvPr>
            <p:ph type="sldNum" sz="quarter" idx="10"/>
          </p:nvPr>
        </p:nvSpPr>
        <p:spPr/>
        <p:txBody>
          <a:bodyPr/>
          <a:lstStyle/>
          <a:p>
            <a:fld id="{6562BC5B-44FC-C745-999D-E95757C65C4B}"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Diagnosis was determined after ruling out all other</a:t>
            </a:r>
            <a:r>
              <a:rPr lang="en-US" baseline="0" dirty="0" smtClean="0"/>
              <a:t> diagnoses</a:t>
            </a:r>
            <a:endParaRPr lang="en-US" dirty="0"/>
          </a:p>
        </p:txBody>
      </p:sp>
      <p:sp>
        <p:nvSpPr>
          <p:cNvPr id="4" name="Slide Number Placeholder 3"/>
          <p:cNvSpPr>
            <a:spLocks noGrp="1"/>
          </p:cNvSpPr>
          <p:nvPr>
            <p:ph type="sldNum" sz="quarter" idx="10"/>
          </p:nvPr>
        </p:nvSpPr>
        <p:spPr/>
        <p:txBody>
          <a:bodyPr/>
          <a:lstStyle/>
          <a:p>
            <a:fld id="{6562BC5B-44FC-C745-999D-E95757C65C4B}"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Causes 40% of </a:t>
            </a:r>
            <a:r>
              <a:rPr lang="en-US" dirty="0" err="1" smtClean="0"/>
              <a:t>CVA’s</a:t>
            </a:r>
            <a:endParaRPr lang="en-US" dirty="0"/>
          </a:p>
        </p:txBody>
      </p:sp>
      <p:sp>
        <p:nvSpPr>
          <p:cNvPr id="4" name="Slide Number Placeholder 3"/>
          <p:cNvSpPr>
            <a:spLocks noGrp="1"/>
          </p:cNvSpPr>
          <p:nvPr>
            <p:ph type="sldNum" sz="quarter" idx="10"/>
          </p:nvPr>
        </p:nvSpPr>
        <p:spPr/>
        <p:txBody>
          <a:bodyPr/>
          <a:lstStyle/>
          <a:p>
            <a:fld id="{6562BC5B-44FC-C745-999D-E95757C65C4B}"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764B661-5D9B-4B0A-83C8-FBA80A671FCF}" type="datetime1">
              <a:rPr lang="en-US" smtClean="0"/>
              <a:pPr/>
              <a:t>12/8/15</a:t>
            </a:fld>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r>
              <a:rPr smtClean="0"/>
              <a:t>
              </a:t>
            </a:r>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DB93A9-DE17-42E8-A366-46C30944BF19}"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4CC494-76AD-4815-9A37-77001336E7FF}" type="datetime1">
              <a:rPr lang="en-US" smtClean="0"/>
              <a:pPr/>
              <a:t>12/8/15</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2BDB93A9-DE17-42E8-A366-46C30944BF19}"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7550C0-7BBE-4563-9D1F-B6BCBD6D326E}" type="datetime1">
              <a:rPr lang="en-US" smtClean="0"/>
              <a:pPr/>
              <a:t>12/8/15</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2BDB93A9-DE17-42E8-A366-46C30944BF19}" type="slidenum">
              <a:rPr smtClean="0"/>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F627FA7-B339-411B-878D-8F1FC1B799EF}" type="datetime1">
              <a:rPr lang="en-US" smtClean="0"/>
              <a:pPr/>
              <a:t>12/8/15</a:t>
            </a:fld>
            <a:endParaRPr/>
          </a:p>
        </p:txBody>
      </p:sp>
      <p:sp>
        <p:nvSpPr>
          <p:cNvPr id="9" name="Slide Number Placeholder 8"/>
          <p:cNvSpPr>
            <a:spLocks noGrp="1"/>
          </p:cNvSpPr>
          <p:nvPr>
            <p:ph type="sldNum" sz="quarter" idx="15"/>
          </p:nvPr>
        </p:nvSpPr>
        <p:spPr/>
        <p:txBody>
          <a:bodyPr rtlCol="0"/>
          <a:lstStyle/>
          <a:p>
            <a:fld id="{2BDB93A9-DE17-42E8-A366-46C30944BF19}" type="slidenum">
              <a:rPr smtClean="0"/>
              <a:pPr/>
              <a:t>‹#›</a:t>
            </a:fld>
            <a:endParaRPr/>
          </a:p>
        </p:txBody>
      </p:sp>
      <p:sp>
        <p:nvSpPr>
          <p:cNvPr id="10" name="Footer Placeholder 9"/>
          <p:cNvSpPr>
            <a:spLocks noGrp="1"/>
          </p:cNvSpPr>
          <p:nvPr>
            <p:ph type="ftr" sz="quarter" idx="16"/>
          </p:nvPr>
        </p:nvSpPr>
        <p:spPr/>
        <p:txBody>
          <a:bodyPr rtlCol="0"/>
          <a:lstStyle/>
          <a:p>
            <a:r>
              <a:rPr smtClean="0"/>
              <a:t>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8865515-1FAA-430E-932F-0C9F78E13C75}" type="datetime1">
              <a:rPr lang="en-US" smtClean="0"/>
              <a:pPr/>
              <a:t>12/8/15</a:t>
            </a:fld>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r>
              <a:rPr smtClean="0"/>
              <a:t>
              </a:t>
            </a:r>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DB93A9-DE17-42E8-A366-46C30944BF19}"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39A7431-7CE7-494F-BE27-AFA53C880C9F}" type="datetime1">
              <a:rPr lang="en-US" smtClean="0"/>
              <a:pPr/>
              <a:t>12/8/15</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p>
            <a:fld id="{2BDB93A9-DE17-42E8-A366-46C30944BF19}" type="slidenum">
              <a:rPr smtClean="0"/>
              <a:pPr/>
              <a:t>‹#›</a:t>
            </a:fld>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3ECE88A-FE8A-4E11-9E9B-A0C09AD0635B}" type="datetime1">
              <a:rPr lang="en-US" smtClean="0"/>
              <a:pPr/>
              <a:t>12/8/15</a:t>
            </a:fld>
            <a:endParaRPr/>
          </a:p>
        </p:txBody>
      </p:sp>
      <p:sp>
        <p:nvSpPr>
          <p:cNvPr id="8" name="Footer Placeholder 7"/>
          <p:cNvSpPr>
            <a:spLocks noGrp="1"/>
          </p:cNvSpPr>
          <p:nvPr>
            <p:ph type="ftr" sz="quarter" idx="11"/>
          </p:nvPr>
        </p:nvSpPr>
        <p:spPr/>
        <p:txBody>
          <a:bodyPr/>
          <a:lstStyle/>
          <a:p>
            <a:r>
              <a:rPr smtClean="0"/>
              <a:t>
              </a:t>
            </a:r>
            <a:endParaRPr/>
          </a:p>
        </p:txBody>
      </p:sp>
      <p:sp>
        <p:nvSpPr>
          <p:cNvPr id="9" name="Slide Number Placeholder 8"/>
          <p:cNvSpPr>
            <a:spLocks noGrp="1"/>
          </p:cNvSpPr>
          <p:nvPr>
            <p:ph type="sldNum" sz="quarter" idx="12"/>
          </p:nvPr>
        </p:nvSpPr>
        <p:spPr/>
        <p:txBody>
          <a:bodyPr/>
          <a:lstStyle/>
          <a:p>
            <a:fld id="{2BDB93A9-DE17-42E8-A366-46C30944BF19}" type="slidenum">
              <a:rPr smtClean="0"/>
              <a:pPr/>
              <a:t>‹#›</a:t>
            </a:fld>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2D16B9C-1ABB-4230-8F72-7D4F1F3518BA}" type="datetime1">
              <a:rPr lang="en-US" smtClean="0"/>
              <a:pPr/>
              <a:t>12/8/15</a:t>
            </a:fld>
            <a:endParaRPr/>
          </a:p>
        </p:txBody>
      </p:sp>
      <p:sp>
        <p:nvSpPr>
          <p:cNvPr id="7" name="Slide Number Placeholder 6"/>
          <p:cNvSpPr>
            <a:spLocks noGrp="1"/>
          </p:cNvSpPr>
          <p:nvPr>
            <p:ph type="sldNum" sz="quarter" idx="11"/>
          </p:nvPr>
        </p:nvSpPr>
        <p:spPr/>
        <p:txBody>
          <a:bodyPr rtlCol="0"/>
          <a:lstStyle/>
          <a:p>
            <a:fld id="{2BDB93A9-DE17-42E8-A366-46C30944BF19}" type="slidenum">
              <a:rPr smtClean="0"/>
              <a:pPr/>
              <a:t>‹#›</a:t>
            </a:fld>
            <a:endParaRPr/>
          </a:p>
        </p:txBody>
      </p:sp>
      <p:sp>
        <p:nvSpPr>
          <p:cNvPr id="8" name="Footer Placeholder 7"/>
          <p:cNvSpPr>
            <a:spLocks noGrp="1"/>
          </p:cNvSpPr>
          <p:nvPr>
            <p:ph type="ftr" sz="quarter" idx="12"/>
          </p:nvPr>
        </p:nvSpPr>
        <p:spPr/>
        <p:txBody>
          <a:bodyPr rtlCol="0"/>
          <a:lstStyle/>
          <a:p>
            <a:r>
              <a:rPr smtClean="0"/>
              <a:t>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81508-419F-4FC8-AF26-BE49E752FE5C}" type="datetime1">
              <a:rPr lang="en-US" smtClean="0"/>
              <a:pPr/>
              <a:t>12/8/15</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p:txBody>
          <a:bodyPr/>
          <a:lstStyle/>
          <a:p>
            <a:fld id="{2BDB93A9-DE17-42E8-A366-46C30944BF19}"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48CF40D-B667-489E-8E7D-6D564D15DEC2}" type="datetime1">
              <a:rPr lang="en-US" smtClean="0"/>
              <a:pPr/>
              <a:t>12/8/15</a:t>
            </a:fld>
            <a:endParaRPr/>
          </a:p>
        </p:txBody>
      </p:sp>
      <p:sp>
        <p:nvSpPr>
          <p:cNvPr id="22" name="Slide Number Placeholder 21"/>
          <p:cNvSpPr>
            <a:spLocks noGrp="1"/>
          </p:cNvSpPr>
          <p:nvPr>
            <p:ph type="sldNum" sz="quarter" idx="15"/>
          </p:nvPr>
        </p:nvSpPr>
        <p:spPr/>
        <p:txBody>
          <a:bodyPr rtlCol="0"/>
          <a:lstStyle/>
          <a:p>
            <a:fld id="{2BDB93A9-DE17-42E8-A366-46C30944BF19}" type="slidenum">
              <a:rPr smtClean="0"/>
              <a:pPr/>
              <a:t>‹#›</a:t>
            </a:fld>
            <a:endParaRPr/>
          </a:p>
        </p:txBody>
      </p:sp>
      <p:sp>
        <p:nvSpPr>
          <p:cNvPr id="23" name="Footer Placeholder 22"/>
          <p:cNvSpPr>
            <a:spLocks noGrp="1"/>
          </p:cNvSpPr>
          <p:nvPr>
            <p:ph type="ftr" sz="quarter" idx="16"/>
          </p:nvPr>
        </p:nvSpPr>
        <p:spPr/>
        <p:txBody>
          <a:bodyPr rtlCol="0"/>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34EFF4E-3AC3-433D-BE1D-40A4A22EA507}" type="datetime1">
              <a:rPr lang="en-US" smtClean="0"/>
              <a:pPr/>
              <a:t>12/8/15</a:t>
            </a:fld>
            <a:endParaRPr/>
          </a:p>
        </p:txBody>
      </p:sp>
      <p:sp>
        <p:nvSpPr>
          <p:cNvPr id="18" name="Slide Number Placeholder 17"/>
          <p:cNvSpPr>
            <a:spLocks noGrp="1"/>
          </p:cNvSpPr>
          <p:nvPr>
            <p:ph type="sldNum" sz="quarter" idx="11"/>
          </p:nvPr>
        </p:nvSpPr>
        <p:spPr/>
        <p:txBody>
          <a:bodyPr rtlCol="0"/>
          <a:lstStyle/>
          <a:p>
            <a:fld id="{2BDB93A9-DE17-42E8-A366-46C30944BF19}" type="slidenum">
              <a:rPr smtClean="0"/>
              <a:pPr/>
              <a:t>‹#›</a:t>
            </a:fld>
            <a:endParaRPr/>
          </a:p>
        </p:txBody>
      </p:sp>
      <p:sp>
        <p:nvSpPr>
          <p:cNvPr id="21" name="Footer Placeholder 20"/>
          <p:cNvSpPr>
            <a:spLocks noGrp="1"/>
          </p:cNvSpPr>
          <p:nvPr>
            <p:ph type="ftr" sz="quarter" idx="12"/>
          </p:nvPr>
        </p:nvSpPr>
        <p:spPr/>
        <p:txBody>
          <a:bodyPr rtlCol="0"/>
          <a:lstStyle/>
          <a:p>
            <a:r>
              <a:rPr smtClean="0"/>
              <a:t>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764B661-5D9B-4B0A-83C8-FBA80A671FCF}" type="datetime1">
              <a:rPr lang="en-US" smtClean="0"/>
              <a:pPr/>
              <a:t>12/8/15</a:t>
            </a:fld>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smtClean="0"/>
              <a:t>
              </a:t>
            </a:r>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BDB93A9-DE17-42E8-A366-46C30944BF19}" type="slidenum">
              <a:rPr smtClean="0"/>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NUR 670 </a:t>
            </a:r>
            <a:br>
              <a:rPr lang="en-US" sz="4800" dirty="0" smtClean="0"/>
            </a:br>
            <a:r>
              <a:rPr lang="en-US" sz="4800" dirty="0" smtClean="0"/>
              <a:t>Case Study </a:t>
            </a:r>
            <a:endParaRPr lang="en-US" sz="4800" dirty="0"/>
          </a:p>
        </p:txBody>
      </p:sp>
      <p:sp>
        <p:nvSpPr>
          <p:cNvPr id="3" name="Subtitle 2"/>
          <p:cNvSpPr>
            <a:spLocks noGrp="1"/>
          </p:cNvSpPr>
          <p:nvPr>
            <p:ph type="subTitle" idx="1"/>
          </p:nvPr>
        </p:nvSpPr>
        <p:spPr/>
        <p:txBody>
          <a:bodyPr/>
          <a:lstStyle/>
          <a:p>
            <a:r>
              <a:rPr lang="en-US" dirty="0" smtClean="0"/>
              <a:t>What’s that cough??</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smtClean="0"/>
              <a:t>Past Medical History</a:t>
            </a:r>
            <a:endParaRPr lang="en-US" sz="5000" dirty="0"/>
          </a:p>
        </p:txBody>
      </p:sp>
      <p:sp>
        <p:nvSpPr>
          <p:cNvPr id="3" name="Content Placeholder 2"/>
          <p:cNvSpPr>
            <a:spLocks noGrp="1"/>
          </p:cNvSpPr>
          <p:nvPr>
            <p:ph sz="quarter" idx="1"/>
          </p:nvPr>
        </p:nvSpPr>
        <p:spPr/>
        <p:txBody>
          <a:bodyPr>
            <a:normAutofit/>
          </a:bodyPr>
          <a:lstStyle/>
          <a:p>
            <a:r>
              <a:rPr lang="en-US" b="1" dirty="0" smtClean="0"/>
              <a:t>Accidents</a:t>
            </a:r>
            <a:r>
              <a:rPr lang="en-US" dirty="0" smtClean="0"/>
              <a:t>/</a:t>
            </a:r>
            <a:r>
              <a:rPr lang="en-US" b="1" dirty="0" smtClean="0"/>
              <a:t>Injuries</a:t>
            </a:r>
            <a:r>
              <a:rPr lang="en-US" dirty="0" smtClean="0"/>
              <a:t>:</a:t>
            </a:r>
          </a:p>
          <a:p>
            <a:pPr lvl="1"/>
            <a:r>
              <a:rPr lang="en-US" dirty="0" smtClean="0"/>
              <a:t>None.</a:t>
            </a:r>
            <a:endParaRPr lang="en-US" dirty="0" smtClean="0"/>
          </a:p>
          <a:p>
            <a:r>
              <a:rPr lang="en-US" b="1" dirty="0" smtClean="0"/>
              <a:t>Surgery</a:t>
            </a:r>
            <a:r>
              <a:rPr lang="en-US" dirty="0" smtClean="0"/>
              <a:t>/</a:t>
            </a:r>
            <a:r>
              <a:rPr lang="en-US" b="1" dirty="0" smtClean="0"/>
              <a:t>Hospitalizations</a:t>
            </a:r>
            <a:r>
              <a:rPr lang="en-US" dirty="0" smtClean="0"/>
              <a:t>/</a:t>
            </a:r>
            <a:r>
              <a:rPr lang="en-US" b="1" dirty="0" smtClean="0"/>
              <a:t>Transfusions</a:t>
            </a:r>
            <a:r>
              <a:rPr lang="en-US" dirty="0" smtClean="0"/>
              <a:t>:</a:t>
            </a:r>
          </a:p>
          <a:p>
            <a:pPr lvl="1"/>
            <a:r>
              <a:rPr lang="en-US" dirty="0" smtClean="0"/>
              <a:t>None reported</a:t>
            </a:r>
          </a:p>
          <a:p>
            <a:r>
              <a:rPr lang="en-US" b="1" dirty="0" smtClean="0"/>
              <a:t>Immunizations</a:t>
            </a:r>
            <a:r>
              <a:rPr lang="en-US" dirty="0" smtClean="0"/>
              <a:t>:</a:t>
            </a:r>
          </a:p>
          <a:p>
            <a:pPr lvl="1"/>
            <a:r>
              <a:rPr lang="en-US" dirty="0" smtClean="0"/>
              <a:t>Up to date per patient, this is a new patient so no records on file here.</a:t>
            </a:r>
            <a:endParaRPr lang="en-US" dirty="0" smtClean="0"/>
          </a:p>
          <a:p>
            <a:pPr lvl="1"/>
            <a:r>
              <a:rPr lang="en-US" dirty="0" smtClean="0"/>
              <a:t>Flu Shot received this season.</a:t>
            </a:r>
          </a:p>
          <a:p>
            <a:r>
              <a:rPr lang="en-US" b="1" dirty="0" smtClean="0"/>
              <a:t>Medications</a:t>
            </a:r>
            <a:r>
              <a:rPr lang="en-US" dirty="0" smtClean="0"/>
              <a:t>:</a:t>
            </a:r>
          </a:p>
          <a:p>
            <a:pPr lvl="1"/>
            <a:r>
              <a:rPr lang="en-US" dirty="0" smtClean="0"/>
              <a:t>None at this time</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smtClean="0"/>
              <a:t>Past Medical History</a:t>
            </a:r>
            <a:endParaRPr lang="en-US" sz="5000" dirty="0"/>
          </a:p>
        </p:txBody>
      </p:sp>
      <p:sp>
        <p:nvSpPr>
          <p:cNvPr id="3" name="Content Placeholder 2"/>
          <p:cNvSpPr>
            <a:spLocks noGrp="1"/>
          </p:cNvSpPr>
          <p:nvPr>
            <p:ph sz="quarter" idx="1"/>
          </p:nvPr>
        </p:nvSpPr>
        <p:spPr/>
        <p:txBody>
          <a:bodyPr>
            <a:normAutofit/>
          </a:bodyPr>
          <a:lstStyle/>
          <a:p>
            <a:r>
              <a:rPr lang="en-US" b="1" dirty="0" smtClean="0"/>
              <a:t>Family History</a:t>
            </a:r>
            <a:r>
              <a:rPr lang="en-US" dirty="0" smtClean="0"/>
              <a:t>/</a:t>
            </a:r>
            <a:r>
              <a:rPr lang="en-US" b="1" dirty="0" smtClean="0"/>
              <a:t>Social History</a:t>
            </a:r>
            <a:r>
              <a:rPr lang="en-US" dirty="0" smtClean="0"/>
              <a:t>:</a:t>
            </a:r>
          </a:p>
          <a:p>
            <a:pPr lvl="1"/>
            <a:r>
              <a:rPr lang="en-US" dirty="0" smtClean="0"/>
              <a:t>No:</a:t>
            </a:r>
          </a:p>
          <a:p>
            <a:pPr lvl="2"/>
            <a:r>
              <a:rPr lang="en-US" dirty="0" smtClean="0"/>
              <a:t>DM, Anemia, Cancers, HTN, Cardiac anomalies/problems.</a:t>
            </a:r>
          </a:p>
          <a:p>
            <a:pPr lvl="1"/>
            <a:r>
              <a:rPr lang="en-US" dirty="0" smtClean="0"/>
              <a:t>All family members alive and well.</a:t>
            </a:r>
          </a:p>
          <a:p>
            <a:pPr lvl="1"/>
            <a:r>
              <a:rPr lang="en-US" dirty="0" smtClean="0"/>
              <a:t>Does not smoke</a:t>
            </a:r>
          </a:p>
          <a:p>
            <a:pPr lvl="1"/>
            <a:r>
              <a:rPr lang="en-US" dirty="0" smtClean="0"/>
              <a:t>Drinks 3-6 beers on weekends off from work.</a:t>
            </a:r>
            <a:endParaRPr lang="en-US" dirty="0" smtClean="0"/>
          </a:p>
          <a:p>
            <a:r>
              <a:rPr lang="en-US" b="1" dirty="0" smtClean="0"/>
              <a:t>Occupation</a:t>
            </a:r>
            <a:r>
              <a:rPr lang="en-US" dirty="0" smtClean="0"/>
              <a:t>:</a:t>
            </a:r>
          </a:p>
          <a:p>
            <a:pPr lvl="1"/>
            <a:r>
              <a:rPr lang="en-US" dirty="0" smtClean="0"/>
              <a:t>Full Time </a:t>
            </a:r>
            <a:r>
              <a:rPr lang="en-US" dirty="0" smtClean="0"/>
              <a:t>Insurance Agent</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smtClean="0"/>
              <a:t>Past Medical History</a:t>
            </a:r>
            <a:endParaRPr lang="en-US" sz="5000" dirty="0"/>
          </a:p>
        </p:txBody>
      </p:sp>
      <p:sp>
        <p:nvSpPr>
          <p:cNvPr id="3" name="Content Placeholder 2"/>
          <p:cNvSpPr>
            <a:spLocks noGrp="1"/>
          </p:cNvSpPr>
          <p:nvPr>
            <p:ph sz="quarter" idx="1"/>
          </p:nvPr>
        </p:nvSpPr>
        <p:spPr/>
        <p:txBody>
          <a:bodyPr>
            <a:normAutofit/>
          </a:bodyPr>
          <a:lstStyle/>
          <a:p>
            <a:r>
              <a:rPr lang="en-US" b="1" dirty="0" smtClean="0"/>
              <a:t>Insurance/Finance:</a:t>
            </a:r>
            <a:endParaRPr lang="en-US" dirty="0" smtClean="0"/>
          </a:p>
          <a:p>
            <a:pPr lvl="1"/>
            <a:r>
              <a:rPr lang="en-US" dirty="0" smtClean="0"/>
              <a:t>Health insurance provided through </a:t>
            </a:r>
            <a:r>
              <a:rPr lang="en-US" dirty="0" smtClean="0"/>
              <a:t>work</a:t>
            </a:r>
            <a:endParaRPr lang="en-US" dirty="0" smtClean="0"/>
          </a:p>
          <a:p>
            <a:r>
              <a:rPr lang="en-US" b="1" dirty="0" smtClean="0"/>
              <a:t>Marital Status:</a:t>
            </a:r>
          </a:p>
          <a:p>
            <a:pPr lvl="1"/>
            <a:r>
              <a:rPr lang="en-US" dirty="0" smtClean="0"/>
              <a:t>Married</a:t>
            </a:r>
            <a:endParaRPr lang="en-US" dirty="0" smtClean="0"/>
          </a:p>
          <a:p>
            <a:r>
              <a:rPr lang="en-US" b="1" dirty="0" smtClean="0"/>
              <a:t>Habits</a:t>
            </a:r>
            <a:r>
              <a:rPr lang="en-US" dirty="0" smtClean="0"/>
              <a:t>:</a:t>
            </a:r>
          </a:p>
          <a:p>
            <a:pPr lvl="1"/>
            <a:r>
              <a:rPr lang="en-US" dirty="0" smtClean="0"/>
              <a:t>Sleeps from 5-8 hours per night</a:t>
            </a:r>
          </a:p>
          <a:p>
            <a:r>
              <a:rPr lang="en-US" b="1" dirty="0" smtClean="0"/>
              <a:t>Safety</a:t>
            </a:r>
            <a:r>
              <a:rPr lang="en-US" dirty="0" smtClean="0"/>
              <a:t>:</a:t>
            </a:r>
          </a:p>
          <a:p>
            <a:pPr lvl="1"/>
            <a:r>
              <a:rPr lang="en-US" dirty="0" smtClean="0"/>
              <a:t>Drives posted speed limit, wears seat belt.</a:t>
            </a:r>
            <a:endParaRPr lang="en-US" dirty="0" smtClean="0"/>
          </a:p>
          <a:p>
            <a:r>
              <a:rPr lang="en-US" b="1" dirty="0" smtClean="0"/>
              <a:t>Nutrition</a:t>
            </a:r>
            <a:r>
              <a:rPr lang="en-US" dirty="0" smtClean="0"/>
              <a:t>:</a:t>
            </a:r>
          </a:p>
          <a:p>
            <a:pPr lvl="1"/>
            <a:r>
              <a:rPr lang="en-US" dirty="0" smtClean="0"/>
              <a:t>Eats at home most days, has dinner at restaurant with wife once a week</a:t>
            </a:r>
            <a:r>
              <a:rPr lang="en-US" dirty="0" smtClean="0"/>
              <a:t>.</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Physical Exam</a:t>
            </a:r>
            <a:endParaRPr lang="en-US" sz="5000" dirty="0"/>
          </a:p>
        </p:txBody>
      </p:sp>
      <p:sp>
        <p:nvSpPr>
          <p:cNvPr id="3" name="Content Placeholder 2"/>
          <p:cNvSpPr>
            <a:spLocks noGrp="1"/>
          </p:cNvSpPr>
          <p:nvPr>
            <p:ph sz="quarter" idx="1"/>
          </p:nvPr>
        </p:nvSpPr>
        <p:spPr/>
        <p:txBody>
          <a:bodyPr/>
          <a:lstStyle/>
          <a:p>
            <a:r>
              <a:rPr lang="en-US" b="1" dirty="0" smtClean="0"/>
              <a:t>General</a:t>
            </a:r>
            <a:r>
              <a:rPr lang="en-US" dirty="0" smtClean="0"/>
              <a:t>:</a:t>
            </a:r>
          </a:p>
          <a:p>
            <a:pPr lvl="1"/>
            <a:r>
              <a:rPr lang="en-US" dirty="0" smtClean="0"/>
              <a:t>White </a:t>
            </a:r>
            <a:r>
              <a:rPr lang="en-US" dirty="0" smtClean="0"/>
              <a:t>male pleasant </a:t>
            </a:r>
            <a:r>
              <a:rPr lang="en-US" dirty="0" smtClean="0"/>
              <a:t>and cooperative, well groomed, </a:t>
            </a:r>
            <a:r>
              <a:rPr lang="en-US" dirty="0" smtClean="0"/>
              <a:t>fit in </a:t>
            </a:r>
            <a:r>
              <a:rPr lang="en-US" dirty="0" smtClean="0"/>
              <a:t>appearance in no distress upon initial presentation to the office</a:t>
            </a:r>
            <a:r>
              <a:rPr lang="en-US" dirty="0" smtClean="0"/>
              <a:t>. Noted dry non productive cough.</a:t>
            </a:r>
            <a:endParaRPr lang="en-US" b="1" dirty="0" smtClean="0"/>
          </a:p>
          <a:p>
            <a:r>
              <a:rPr lang="en-US" b="1" dirty="0" smtClean="0"/>
              <a:t>Vitals:</a:t>
            </a:r>
          </a:p>
          <a:p>
            <a:pPr lvl="1"/>
            <a:r>
              <a:rPr lang="en-US" dirty="0" smtClean="0"/>
              <a:t>122/78 </a:t>
            </a:r>
            <a:r>
              <a:rPr lang="en-US" dirty="0" smtClean="0"/>
              <a:t>– </a:t>
            </a:r>
            <a:r>
              <a:rPr lang="en-US" dirty="0" smtClean="0"/>
              <a:t>87– 98.7– </a:t>
            </a:r>
            <a:r>
              <a:rPr lang="en-US" dirty="0" smtClean="0"/>
              <a:t>16– </a:t>
            </a:r>
            <a:r>
              <a:rPr lang="en-US" dirty="0" smtClean="0"/>
              <a:t>0/</a:t>
            </a:r>
            <a:r>
              <a:rPr lang="en-US" dirty="0" smtClean="0"/>
              <a:t>10 – 99% on RA</a:t>
            </a:r>
          </a:p>
          <a:p>
            <a:r>
              <a:rPr lang="en-US" b="1" dirty="0" smtClean="0"/>
              <a:t>Height/Weight/BMI</a:t>
            </a:r>
            <a:r>
              <a:rPr lang="en-US" dirty="0" smtClean="0"/>
              <a:t>:</a:t>
            </a:r>
          </a:p>
          <a:p>
            <a:pPr lvl="1"/>
            <a:r>
              <a:rPr lang="en-US" dirty="0" smtClean="0"/>
              <a:t>5’ </a:t>
            </a:r>
            <a:r>
              <a:rPr lang="en-US" dirty="0" smtClean="0"/>
              <a:t>7” 155 lbs</a:t>
            </a:r>
            <a:r>
              <a:rPr lang="en-US" dirty="0" smtClean="0"/>
              <a:t>, </a:t>
            </a:r>
            <a:r>
              <a:rPr lang="en-US" dirty="0" smtClean="0"/>
              <a:t>24.3</a:t>
            </a:r>
            <a:endParaRPr lang="en-US" dirty="0" smtClean="0"/>
          </a:p>
          <a:p>
            <a:r>
              <a:rPr lang="en-US" b="1" dirty="0" smtClean="0"/>
              <a:t>Skin:</a:t>
            </a:r>
            <a:endParaRPr lang="en-US" dirty="0" smtClean="0"/>
          </a:p>
          <a:p>
            <a:pPr lvl="1"/>
            <a:r>
              <a:rPr lang="en-US" dirty="0" smtClean="0"/>
              <a:t>Warm, pink, dry, intact with no lesions.</a:t>
            </a:r>
          </a:p>
          <a:p>
            <a:pPr>
              <a:buNone/>
            </a:pP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Physical Exam</a:t>
            </a:r>
            <a:endParaRPr lang="en-US" sz="5000" dirty="0"/>
          </a:p>
        </p:txBody>
      </p:sp>
      <p:sp>
        <p:nvSpPr>
          <p:cNvPr id="3" name="Content Placeholder 2"/>
          <p:cNvSpPr>
            <a:spLocks noGrp="1"/>
          </p:cNvSpPr>
          <p:nvPr>
            <p:ph sz="quarter" idx="1"/>
          </p:nvPr>
        </p:nvSpPr>
        <p:spPr/>
        <p:txBody>
          <a:bodyPr>
            <a:normAutofit fontScale="77500" lnSpcReduction="20000"/>
          </a:bodyPr>
          <a:lstStyle/>
          <a:p>
            <a:r>
              <a:rPr lang="en-US" b="1" dirty="0" smtClean="0"/>
              <a:t>Head:</a:t>
            </a:r>
            <a:endParaRPr lang="en-US" dirty="0" smtClean="0"/>
          </a:p>
          <a:p>
            <a:pPr lvl="1"/>
            <a:r>
              <a:rPr lang="en-US" dirty="0" smtClean="0"/>
              <a:t>Normocephalic/atraumatic, symmetric</a:t>
            </a:r>
          </a:p>
          <a:p>
            <a:pPr lvl="1"/>
            <a:r>
              <a:rPr lang="en-US" dirty="0" smtClean="0"/>
              <a:t>Hair dry/intact. No lesions/balding/tenderness.</a:t>
            </a:r>
          </a:p>
          <a:p>
            <a:pPr lvl="1"/>
            <a:r>
              <a:rPr lang="en-US" dirty="0" smtClean="0">
                <a:solidFill>
                  <a:srgbClr val="FF0000"/>
                </a:solidFill>
              </a:rPr>
              <a:t>Slight sinus pain with palpation and percussion</a:t>
            </a:r>
            <a:r>
              <a:rPr lang="en-US" dirty="0" smtClean="0"/>
              <a:t>.</a:t>
            </a:r>
            <a:endParaRPr lang="en-US" dirty="0" smtClean="0"/>
          </a:p>
          <a:p>
            <a:pPr lvl="1"/>
            <a:r>
              <a:rPr lang="en-US" dirty="0" smtClean="0">
                <a:solidFill>
                  <a:srgbClr val="FF0000"/>
                </a:solidFill>
              </a:rPr>
              <a:t>Nasal turbinates </a:t>
            </a:r>
            <a:r>
              <a:rPr lang="en-US" dirty="0" smtClean="0">
                <a:solidFill>
                  <a:srgbClr val="FF0000"/>
                </a:solidFill>
              </a:rPr>
              <a:t>reddened with slight clear drainage</a:t>
            </a:r>
            <a:endParaRPr lang="en-US" dirty="0" smtClean="0">
              <a:solidFill>
                <a:srgbClr val="FF0000"/>
              </a:solidFill>
            </a:endParaRPr>
          </a:p>
          <a:p>
            <a:r>
              <a:rPr lang="en-US" b="1" dirty="0" smtClean="0"/>
              <a:t>Eyes:</a:t>
            </a:r>
          </a:p>
          <a:p>
            <a:pPr lvl="1"/>
            <a:r>
              <a:rPr lang="en-US" dirty="0" smtClean="0"/>
              <a:t>Acuity 20/20 uncorrected</a:t>
            </a:r>
          </a:p>
          <a:p>
            <a:pPr lvl="1"/>
            <a:r>
              <a:rPr lang="en-US" dirty="0" smtClean="0"/>
              <a:t>Fields intact</a:t>
            </a:r>
          </a:p>
          <a:p>
            <a:pPr lvl="1"/>
            <a:r>
              <a:rPr lang="en-US" dirty="0" smtClean="0"/>
              <a:t>Pupils 5mm down to 2mm, equal, round, reactive to light and accommodation with consensual response.</a:t>
            </a:r>
          </a:p>
          <a:p>
            <a:pPr lvl="1"/>
            <a:r>
              <a:rPr lang="en-US" dirty="0" smtClean="0"/>
              <a:t>Sclera clear/white bilaterally.</a:t>
            </a:r>
          </a:p>
          <a:p>
            <a:pPr lvl="1"/>
            <a:r>
              <a:rPr lang="en-US" dirty="0" smtClean="0"/>
              <a:t>No:</a:t>
            </a:r>
          </a:p>
          <a:p>
            <a:pPr lvl="2"/>
            <a:r>
              <a:rPr lang="en-US" dirty="0" smtClean="0"/>
              <a:t>Nystagmus</a:t>
            </a:r>
          </a:p>
          <a:p>
            <a:pPr lvl="2"/>
            <a:r>
              <a:rPr lang="en-US" dirty="0" smtClean="0"/>
              <a:t>Ptosis</a:t>
            </a:r>
          </a:p>
          <a:p>
            <a:pPr lvl="2"/>
            <a:r>
              <a:rPr lang="en-US" dirty="0" smtClean="0"/>
              <a:t>Proptosis</a:t>
            </a:r>
          </a:p>
          <a:p>
            <a:pPr lvl="2"/>
            <a:r>
              <a:rPr lang="en-US" dirty="0" smtClean="0"/>
              <a:t>Lid lag</a:t>
            </a:r>
          </a:p>
          <a:p>
            <a:pPr lvl="2"/>
            <a:r>
              <a:rPr lang="en-US" dirty="0" smtClean="0"/>
              <a:t>Swelling</a:t>
            </a:r>
          </a:p>
          <a:p>
            <a:pPr lvl="1"/>
            <a:r>
              <a:rPr lang="en-US" dirty="0" smtClean="0"/>
              <a:t>Disc margins sharp, no hemorrhages or exudates, A:V ratio 2:3 and no AV nicking. Red reflex intact. </a:t>
            </a:r>
          </a:p>
          <a:p>
            <a:pPr lvl="1"/>
            <a:r>
              <a:rPr lang="en-US" dirty="0" smtClean="0"/>
              <a:t>Eye lids and lashes/brows intact</a:t>
            </a:r>
          </a:p>
          <a:p>
            <a:pPr lvl="1"/>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Physical Exam</a:t>
            </a:r>
            <a:endParaRPr lang="en-US" sz="5000" dirty="0"/>
          </a:p>
        </p:txBody>
      </p:sp>
      <p:sp>
        <p:nvSpPr>
          <p:cNvPr id="3" name="Content Placeholder 2"/>
          <p:cNvSpPr>
            <a:spLocks noGrp="1"/>
          </p:cNvSpPr>
          <p:nvPr>
            <p:ph sz="quarter" idx="1"/>
          </p:nvPr>
        </p:nvSpPr>
        <p:spPr/>
        <p:txBody>
          <a:bodyPr>
            <a:normAutofit fontScale="92500" lnSpcReduction="10000"/>
          </a:bodyPr>
          <a:lstStyle/>
          <a:p>
            <a:r>
              <a:rPr lang="en-US" b="1" dirty="0" smtClean="0"/>
              <a:t>Ears</a:t>
            </a:r>
            <a:r>
              <a:rPr lang="en-US" dirty="0" smtClean="0"/>
              <a:t>:</a:t>
            </a:r>
          </a:p>
          <a:p>
            <a:pPr lvl="1"/>
            <a:r>
              <a:rPr lang="en-US" dirty="0" smtClean="0"/>
              <a:t>Tympanic membranes clear/pearly gray with appropriate landmarks</a:t>
            </a:r>
          </a:p>
          <a:p>
            <a:pPr lvl="1"/>
            <a:r>
              <a:rPr lang="en-US" dirty="0" smtClean="0"/>
              <a:t>Acuity good to whisper test</a:t>
            </a:r>
          </a:p>
          <a:p>
            <a:r>
              <a:rPr lang="en-US" b="1" dirty="0" smtClean="0"/>
              <a:t>Neck</a:t>
            </a:r>
            <a:r>
              <a:rPr lang="en-US" dirty="0" smtClean="0"/>
              <a:t>:</a:t>
            </a:r>
          </a:p>
          <a:p>
            <a:pPr lvl="1"/>
            <a:r>
              <a:rPr lang="en-US" dirty="0" smtClean="0"/>
              <a:t>Denies:</a:t>
            </a:r>
          </a:p>
          <a:p>
            <a:pPr lvl="2"/>
            <a:r>
              <a:rPr lang="en-US" dirty="0" smtClean="0"/>
              <a:t>Tenderness with palpation</a:t>
            </a:r>
          </a:p>
          <a:p>
            <a:pPr lvl="2"/>
            <a:r>
              <a:rPr lang="en-US" dirty="0" smtClean="0"/>
              <a:t>Difficulty swallowing</a:t>
            </a:r>
          </a:p>
          <a:p>
            <a:pPr lvl="1"/>
            <a:r>
              <a:rPr lang="en-US" dirty="0" smtClean="0"/>
              <a:t>Trachea midline</a:t>
            </a:r>
          </a:p>
          <a:p>
            <a:pPr lvl="1"/>
            <a:r>
              <a:rPr lang="en-US" dirty="0" smtClean="0"/>
              <a:t>No pre/post auricular, tonsilar, cervical, submandibular, submental, or supra clavicular lymphadenopathy.</a:t>
            </a:r>
          </a:p>
          <a:p>
            <a:r>
              <a:rPr lang="en-US" b="1" dirty="0" smtClean="0"/>
              <a:t>Mouth/Pharynx</a:t>
            </a:r>
            <a:r>
              <a:rPr lang="en-US" dirty="0" smtClean="0"/>
              <a:t>:</a:t>
            </a:r>
          </a:p>
          <a:p>
            <a:pPr lvl="1"/>
            <a:r>
              <a:rPr lang="en-US" dirty="0" smtClean="0"/>
              <a:t>Mucous membranes moist</a:t>
            </a:r>
            <a:endParaRPr lang="en-US" dirty="0" smtClean="0">
              <a:solidFill>
                <a:srgbClr val="FF0000"/>
              </a:solidFill>
            </a:endParaRPr>
          </a:p>
          <a:p>
            <a:pPr lvl="1"/>
            <a:r>
              <a:rPr lang="en-US" dirty="0" smtClean="0"/>
              <a:t>Tonsils grade 1, </a:t>
            </a:r>
            <a:r>
              <a:rPr lang="en-US" dirty="0" smtClean="0">
                <a:solidFill>
                  <a:srgbClr val="FF0000"/>
                </a:solidFill>
              </a:rPr>
              <a:t>reddened</a:t>
            </a:r>
            <a:r>
              <a:rPr lang="en-US" dirty="0" smtClean="0"/>
              <a:t>.</a:t>
            </a:r>
            <a:endParaRPr lang="en-US" dirty="0" smtClean="0"/>
          </a:p>
          <a:p>
            <a:pPr lvl="1"/>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Physical Exam</a:t>
            </a:r>
            <a:endParaRPr lang="en-US" sz="5000" dirty="0"/>
          </a:p>
        </p:txBody>
      </p:sp>
      <p:sp>
        <p:nvSpPr>
          <p:cNvPr id="3" name="Content Placeholder 2"/>
          <p:cNvSpPr>
            <a:spLocks noGrp="1"/>
          </p:cNvSpPr>
          <p:nvPr>
            <p:ph sz="quarter" idx="1"/>
          </p:nvPr>
        </p:nvSpPr>
        <p:spPr/>
        <p:txBody>
          <a:bodyPr>
            <a:normAutofit/>
          </a:bodyPr>
          <a:lstStyle/>
          <a:p>
            <a:r>
              <a:rPr lang="en-US" b="1" dirty="0" smtClean="0"/>
              <a:t>Breasts</a:t>
            </a:r>
            <a:r>
              <a:rPr lang="en-US" dirty="0" smtClean="0"/>
              <a:t>:</a:t>
            </a:r>
          </a:p>
          <a:p>
            <a:pPr lvl="1"/>
            <a:r>
              <a:rPr lang="en-US" dirty="0" smtClean="0"/>
              <a:t>N/A</a:t>
            </a:r>
          </a:p>
          <a:p>
            <a:r>
              <a:rPr lang="en-US" b="1" dirty="0" smtClean="0"/>
              <a:t>Respiratory</a:t>
            </a:r>
            <a:r>
              <a:rPr lang="en-US" dirty="0" smtClean="0"/>
              <a:t>:</a:t>
            </a:r>
          </a:p>
          <a:p>
            <a:pPr lvl="1"/>
            <a:r>
              <a:rPr lang="en-US" dirty="0" smtClean="0">
                <a:solidFill>
                  <a:srgbClr val="000000"/>
                </a:solidFill>
              </a:rPr>
              <a:t>Thorax symmetric with good expansion</a:t>
            </a:r>
          </a:p>
          <a:p>
            <a:pPr lvl="1"/>
            <a:r>
              <a:rPr lang="en-US" dirty="0" smtClean="0">
                <a:solidFill>
                  <a:srgbClr val="000000"/>
                </a:solidFill>
              </a:rPr>
              <a:t>Lungs resonant</a:t>
            </a:r>
          </a:p>
          <a:p>
            <a:pPr lvl="1"/>
            <a:r>
              <a:rPr lang="en-US" dirty="0" smtClean="0">
                <a:solidFill>
                  <a:srgbClr val="000000"/>
                </a:solidFill>
              </a:rPr>
              <a:t>Breath sounds clear and equal bilaterally with no adventitious sounds</a:t>
            </a:r>
          </a:p>
          <a:p>
            <a:pPr lvl="1"/>
            <a:r>
              <a:rPr lang="en-US" dirty="0" smtClean="0">
                <a:solidFill>
                  <a:srgbClr val="000000"/>
                </a:solidFill>
              </a:rPr>
              <a:t>No</a:t>
            </a:r>
          </a:p>
          <a:p>
            <a:pPr lvl="2"/>
            <a:r>
              <a:rPr lang="en-US" dirty="0" smtClean="0">
                <a:solidFill>
                  <a:srgbClr val="000000"/>
                </a:solidFill>
              </a:rPr>
              <a:t>Bronchophony</a:t>
            </a:r>
          </a:p>
          <a:p>
            <a:pPr lvl="2"/>
            <a:r>
              <a:rPr lang="en-US" dirty="0" smtClean="0">
                <a:solidFill>
                  <a:srgbClr val="000000"/>
                </a:solidFill>
              </a:rPr>
              <a:t>Egophony</a:t>
            </a:r>
          </a:p>
          <a:p>
            <a:pPr lvl="1"/>
            <a:r>
              <a:rPr lang="en-US" dirty="0" smtClean="0">
                <a:solidFill>
                  <a:srgbClr val="000000"/>
                </a:solidFill>
              </a:rPr>
              <a:t>Diaphragm descends </a:t>
            </a:r>
            <a:r>
              <a:rPr lang="en-US" dirty="0" smtClean="0">
                <a:solidFill>
                  <a:srgbClr val="000000"/>
                </a:solidFill>
              </a:rPr>
              <a:t>5cm bilaterally</a:t>
            </a:r>
            <a:endParaRPr lang="en-US" dirty="0" smtClean="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Physical Exam</a:t>
            </a:r>
            <a:endParaRPr lang="en-US" sz="5000" dirty="0"/>
          </a:p>
        </p:txBody>
      </p:sp>
      <p:sp>
        <p:nvSpPr>
          <p:cNvPr id="3" name="Content Placeholder 2"/>
          <p:cNvSpPr>
            <a:spLocks noGrp="1"/>
          </p:cNvSpPr>
          <p:nvPr>
            <p:ph sz="quarter" idx="1"/>
          </p:nvPr>
        </p:nvSpPr>
        <p:spPr/>
        <p:txBody>
          <a:bodyPr>
            <a:normAutofit lnSpcReduction="10000"/>
          </a:bodyPr>
          <a:lstStyle/>
          <a:p>
            <a:r>
              <a:rPr lang="en-US" b="1" dirty="0" smtClean="0"/>
              <a:t>Cardiovascular</a:t>
            </a:r>
            <a:r>
              <a:rPr lang="en-US" dirty="0" smtClean="0"/>
              <a:t>:</a:t>
            </a:r>
          </a:p>
          <a:p>
            <a:pPr lvl="1"/>
            <a:r>
              <a:rPr lang="en-US" dirty="0" smtClean="0">
                <a:solidFill>
                  <a:srgbClr val="000000"/>
                </a:solidFill>
              </a:rPr>
              <a:t>S1 &amp; S2 with no extra heart tones</a:t>
            </a:r>
          </a:p>
          <a:p>
            <a:r>
              <a:rPr lang="en-US" b="1" dirty="0" smtClean="0"/>
              <a:t>Peripheral Vascular</a:t>
            </a:r>
            <a:r>
              <a:rPr lang="en-US" dirty="0" smtClean="0"/>
              <a:t>:</a:t>
            </a:r>
          </a:p>
          <a:p>
            <a:pPr lvl="1"/>
            <a:r>
              <a:rPr lang="en-US" dirty="0" smtClean="0"/>
              <a:t>All pulses +2 and equal bilaterally, skin pink/dry/intact</a:t>
            </a:r>
          </a:p>
          <a:p>
            <a:r>
              <a:rPr lang="en-US" b="1" dirty="0" smtClean="0"/>
              <a:t>GI/GU</a:t>
            </a:r>
            <a:r>
              <a:rPr lang="en-US" dirty="0" smtClean="0"/>
              <a:t>:</a:t>
            </a:r>
          </a:p>
          <a:p>
            <a:pPr lvl="1"/>
            <a:r>
              <a:rPr lang="en-US" dirty="0" smtClean="0"/>
              <a:t>N/A.</a:t>
            </a:r>
            <a:endParaRPr lang="en-US" dirty="0" smtClean="0"/>
          </a:p>
          <a:p>
            <a:r>
              <a:rPr lang="en-US" b="1" dirty="0" smtClean="0"/>
              <a:t>Musculoskeletal</a:t>
            </a:r>
            <a:r>
              <a:rPr lang="en-US" dirty="0" smtClean="0"/>
              <a:t>:</a:t>
            </a:r>
          </a:p>
          <a:p>
            <a:pPr lvl="1"/>
            <a:r>
              <a:rPr lang="en-US" dirty="0" smtClean="0">
                <a:solidFill>
                  <a:srgbClr val="000000"/>
                </a:solidFill>
              </a:rPr>
              <a:t>N/A.</a:t>
            </a:r>
            <a:endParaRPr lang="en-US" dirty="0" smtClean="0">
              <a:solidFill>
                <a:srgbClr val="000000"/>
              </a:solidFill>
            </a:endParaRPr>
          </a:p>
          <a:p>
            <a:r>
              <a:rPr lang="en-US" b="1" dirty="0" smtClean="0"/>
              <a:t>Neurological</a:t>
            </a:r>
            <a:r>
              <a:rPr lang="en-US" dirty="0" smtClean="0"/>
              <a:t>:</a:t>
            </a:r>
          </a:p>
          <a:p>
            <a:pPr lvl="1"/>
            <a:r>
              <a:rPr lang="en-US" dirty="0" smtClean="0"/>
              <a:t>Oriented to person, place, and time. Cranial Nerves intact without deficit, reflexes intact, no numbness/tingling.</a:t>
            </a:r>
          </a:p>
          <a:p>
            <a:pPr lvl="1"/>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800" dirty="0" smtClean="0"/>
              <a:t>Diagnostics</a:t>
            </a:r>
            <a:endParaRPr lang="en-US" sz="5800" dirty="0"/>
          </a:p>
        </p:txBody>
      </p:sp>
      <p:sp>
        <p:nvSpPr>
          <p:cNvPr id="3" name="Content Placeholder 2"/>
          <p:cNvSpPr>
            <a:spLocks noGrp="1"/>
          </p:cNvSpPr>
          <p:nvPr>
            <p:ph sz="quarter" idx="1"/>
          </p:nvPr>
        </p:nvSpPr>
        <p:spPr>
          <a:xfrm>
            <a:off x="457200" y="1600200"/>
            <a:ext cx="2819400" cy="4873752"/>
          </a:xfrm>
        </p:spPr>
        <p:txBody>
          <a:bodyPr>
            <a:normAutofit/>
          </a:bodyPr>
          <a:lstStyle/>
          <a:p>
            <a:r>
              <a:rPr lang="en-US" dirty="0" smtClean="0"/>
              <a:t>CBC</a:t>
            </a:r>
          </a:p>
          <a:p>
            <a:r>
              <a:rPr lang="en-US" dirty="0" smtClean="0"/>
              <a:t>CXR</a:t>
            </a:r>
          </a:p>
          <a:p>
            <a:r>
              <a:rPr lang="en-US" dirty="0" smtClean="0"/>
              <a:t>PFT</a:t>
            </a:r>
          </a:p>
          <a:p>
            <a:r>
              <a:rPr lang="en-US" dirty="0" smtClean="0"/>
              <a:t>Trial of meds.</a:t>
            </a:r>
          </a:p>
          <a:p>
            <a:pPr lvl="1"/>
            <a:endParaRPr lang="en-US" dirty="0" smtClean="0"/>
          </a:p>
          <a:p>
            <a:pPr lvl="1"/>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000" dirty="0" smtClean="0"/>
              <a:t>Differential Diagnosis</a:t>
            </a:r>
            <a:endParaRPr lang="en-US" sz="5000" dirty="0"/>
          </a:p>
        </p:txBody>
      </p:sp>
      <p:sp>
        <p:nvSpPr>
          <p:cNvPr id="3" name="Content Placeholder 2"/>
          <p:cNvSpPr>
            <a:spLocks noGrp="1"/>
          </p:cNvSpPr>
          <p:nvPr>
            <p:ph sz="quarter" idx="1"/>
          </p:nvPr>
        </p:nvSpPr>
        <p:spPr/>
        <p:txBody>
          <a:bodyPr>
            <a:normAutofit/>
          </a:bodyPr>
          <a:lstStyle/>
          <a:p>
            <a:r>
              <a:rPr lang="en-US" dirty="0" smtClean="0"/>
              <a:t>Asthma – ruled out with PFT and CXR and no history of frequent wheezing.</a:t>
            </a:r>
          </a:p>
          <a:p>
            <a:r>
              <a:rPr lang="en-US" dirty="0" smtClean="0"/>
              <a:t>GERD – symptoms intermittent without regard to position, meals, times. No hoarseness or odd taste.</a:t>
            </a:r>
          </a:p>
          <a:p>
            <a:r>
              <a:rPr lang="en-US" dirty="0" smtClean="0"/>
              <a:t>Allergic Rhinitis – Possible concomitant diagnosis (no testing at this point)</a:t>
            </a:r>
          </a:p>
          <a:p>
            <a:endParaRPr lang="en-US" dirty="0" smtClean="0"/>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Chief Complaint</a:t>
            </a:r>
            <a:endParaRPr lang="en-US" dirty="0"/>
          </a:p>
        </p:txBody>
      </p:sp>
      <p:sp>
        <p:nvSpPr>
          <p:cNvPr id="3" name="Content Placeholder 2"/>
          <p:cNvSpPr>
            <a:spLocks noGrp="1"/>
          </p:cNvSpPr>
          <p:nvPr>
            <p:ph sz="quarter" idx="1"/>
          </p:nvPr>
        </p:nvSpPr>
        <p:spPr/>
        <p:txBody>
          <a:bodyPr/>
          <a:lstStyle/>
          <a:p>
            <a:r>
              <a:rPr lang="en-US" dirty="0" smtClean="0"/>
              <a:t>“My wife made me come in for my cough that </a:t>
            </a:r>
            <a:r>
              <a:rPr lang="en-US" dirty="0" smtClean="0"/>
              <a:t>wont go away</a:t>
            </a:r>
            <a:r>
              <a:rPr lang="en-US" dirty="0" smtClean="0"/>
              <a:t>.</a:t>
            </a:r>
            <a:r>
              <a:rPr lang="en-US" dirty="0" smtClean="0"/>
              <a: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Diagnosis</a:t>
            </a:r>
            <a:endParaRPr lang="en-US" sz="6000" b="1" dirty="0"/>
          </a:p>
        </p:txBody>
      </p:sp>
      <p:sp>
        <p:nvSpPr>
          <p:cNvPr id="3" name="Content Placeholder 2"/>
          <p:cNvSpPr>
            <a:spLocks noGrp="1"/>
          </p:cNvSpPr>
          <p:nvPr>
            <p:ph sz="quarter" idx="1"/>
          </p:nvPr>
        </p:nvSpPr>
        <p:spPr/>
        <p:txBody>
          <a:bodyPr/>
          <a:lstStyle/>
          <a:p>
            <a:r>
              <a:rPr lang="en-US" dirty="0" smtClean="0"/>
              <a:t>Upper Airway Cough Syndrome</a:t>
            </a:r>
            <a:endParaRPr lang="en-US" dirty="0"/>
          </a:p>
        </p:txBody>
      </p:sp>
      <p:pic>
        <p:nvPicPr>
          <p:cNvPr id="5" name="Picture 4"/>
          <p:cNvPicPr>
            <a:picLocks noChangeAspect="1"/>
          </p:cNvPicPr>
          <p:nvPr/>
        </p:nvPicPr>
        <p:blipFill>
          <a:blip r:embed="rId3"/>
          <a:stretch>
            <a:fillRect/>
          </a:stretch>
        </p:blipFill>
        <p:spPr>
          <a:xfrm>
            <a:off x="1143000" y="2057400"/>
            <a:ext cx="6096000" cy="4572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000" dirty="0" smtClean="0"/>
              <a:t>Epidemiology</a:t>
            </a:r>
            <a:endParaRPr lang="en-US" sz="5000" dirty="0"/>
          </a:p>
        </p:txBody>
      </p:sp>
      <p:sp>
        <p:nvSpPr>
          <p:cNvPr id="3" name="Content Placeholder 2"/>
          <p:cNvSpPr>
            <a:spLocks noGrp="1"/>
          </p:cNvSpPr>
          <p:nvPr>
            <p:ph sz="quarter" idx="1"/>
          </p:nvPr>
        </p:nvSpPr>
        <p:spPr/>
        <p:txBody>
          <a:bodyPr/>
          <a:lstStyle/>
          <a:p>
            <a:r>
              <a:rPr lang="en-US" dirty="0" smtClean="0"/>
              <a:t>Prevalence is about 9% - 33%</a:t>
            </a:r>
          </a:p>
          <a:p>
            <a:r>
              <a:rPr lang="en-US" dirty="0" smtClean="0"/>
              <a:t>10% - 70% associated with upper airway abnormalities</a:t>
            </a:r>
          </a:p>
          <a:p>
            <a:endParaRPr lang="en-US" dirty="0" smtClean="0"/>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sz="quarter" idx="1"/>
          </p:nvPr>
        </p:nvSpPr>
        <p:spPr/>
        <p:txBody>
          <a:bodyPr>
            <a:normAutofit/>
          </a:bodyPr>
          <a:lstStyle/>
          <a:p>
            <a:r>
              <a:rPr lang="en-US" dirty="0" smtClean="0"/>
              <a:t>Dependent on the causative agent:</a:t>
            </a:r>
          </a:p>
          <a:p>
            <a:pPr lvl="1"/>
            <a:r>
              <a:rPr lang="en-US" dirty="0" smtClean="0"/>
              <a:t>Rhinitis</a:t>
            </a:r>
          </a:p>
          <a:p>
            <a:pPr lvl="1"/>
            <a:r>
              <a:rPr lang="en-US" dirty="0" smtClean="0"/>
              <a:t>Sinusitis</a:t>
            </a:r>
          </a:p>
          <a:p>
            <a:pPr lvl="1"/>
            <a:r>
              <a:rPr lang="en-US" dirty="0" smtClean="0"/>
              <a:t>Post infective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Empiric treatment.</a:t>
            </a:r>
            <a:endParaRPr lang="en-US" dirty="0" smtClean="0"/>
          </a:p>
          <a:p>
            <a:r>
              <a:rPr lang="en-US" dirty="0" smtClean="0"/>
              <a:t>Imaging</a:t>
            </a:r>
          </a:p>
          <a:p>
            <a:pPr lvl="1"/>
            <a:r>
              <a:rPr lang="en-US" dirty="0" smtClean="0"/>
              <a:t>CT</a:t>
            </a:r>
          </a:p>
          <a:p>
            <a:pPr lvl="1"/>
            <a:r>
              <a:rPr lang="en-US" dirty="0" smtClean="0"/>
              <a:t>X-Ray</a:t>
            </a:r>
          </a:p>
          <a:p>
            <a:r>
              <a:rPr lang="en-US" dirty="0" smtClean="0"/>
              <a:t>Blood work</a:t>
            </a:r>
          </a:p>
          <a:p>
            <a:pPr lvl="1"/>
            <a:r>
              <a:rPr lang="en-US" dirty="0" smtClean="0"/>
              <a:t>CBC</a:t>
            </a:r>
          </a:p>
          <a:p>
            <a:pPr lvl="1"/>
            <a:r>
              <a:rPr lang="en-US" dirty="0" smtClean="0"/>
              <a:t>ESR</a:t>
            </a:r>
          </a:p>
          <a:p>
            <a:pPr lvl="1"/>
            <a:r>
              <a:rPr lang="en-US" dirty="0" smtClean="0"/>
              <a:t>CRP</a:t>
            </a:r>
            <a:endParaRPr lang="en-US" dirty="0" smtClean="0"/>
          </a:p>
          <a:p>
            <a:r>
              <a:rPr lang="en-US" dirty="0" smtClean="0"/>
              <a:t>Ruling out all other possibilities</a:t>
            </a:r>
          </a:p>
          <a:p>
            <a:r>
              <a:rPr lang="en-US" dirty="0" smtClean="0"/>
              <a:t>History</a:t>
            </a:r>
          </a:p>
          <a:p>
            <a:r>
              <a:rPr lang="en-US" dirty="0" smtClean="0"/>
              <a:t>Cough lasting at least 2 months without any abnormal findings</a:t>
            </a:r>
            <a:endParaRPr lang="en-US" dirty="0" smtClean="0"/>
          </a:p>
          <a:p>
            <a:pPr lvl="1"/>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Treatment/Prevention</a:t>
            </a:r>
            <a:endParaRPr lang="en-US" dirty="0"/>
          </a:p>
        </p:txBody>
      </p:sp>
      <p:sp>
        <p:nvSpPr>
          <p:cNvPr id="3" name="Content Placeholder 2"/>
          <p:cNvSpPr>
            <a:spLocks noGrp="1"/>
          </p:cNvSpPr>
          <p:nvPr>
            <p:ph sz="quarter" idx="1"/>
          </p:nvPr>
        </p:nvSpPr>
        <p:spPr/>
        <p:txBody>
          <a:bodyPr>
            <a:normAutofit/>
          </a:bodyPr>
          <a:lstStyle/>
          <a:p>
            <a:r>
              <a:rPr lang="en-US" dirty="0" smtClean="0"/>
              <a:t>Treatment</a:t>
            </a:r>
            <a:endParaRPr lang="en-US" dirty="0" smtClean="0"/>
          </a:p>
          <a:p>
            <a:pPr lvl="2"/>
            <a:r>
              <a:rPr lang="en-US" dirty="0" smtClean="0"/>
              <a:t>1</a:t>
            </a:r>
            <a:r>
              <a:rPr lang="en-US" baseline="30000" dirty="0" smtClean="0"/>
              <a:t>st</a:t>
            </a:r>
            <a:r>
              <a:rPr lang="en-US" dirty="0" smtClean="0"/>
              <a:t> generation antihistamine </a:t>
            </a:r>
          </a:p>
          <a:p>
            <a:pPr lvl="3"/>
            <a:r>
              <a:rPr lang="en-US" dirty="0" smtClean="0"/>
              <a:t>C</a:t>
            </a:r>
            <a:r>
              <a:rPr lang="en-US" dirty="0" smtClean="0"/>
              <a:t>hlorpheniramine</a:t>
            </a:r>
          </a:p>
          <a:p>
            <a:pPr lvl="2"/>
            <a:r>
              <a:rPr lang="en-US" dirty="0" smtClean="0"/>
              <a:t>Decongestant</a:t>
            </a:r>
          </a:p>
          <a:p>
            <a:pPr lvl="3"/>
            <a:r>
              <a:rPr lang="en-US" dirty="0" smtClean="0"/>
              <a:t>Pseudoephedrine</a:t>
            </a:r>
            <a:endParaRPr lang="en-US" dirty="0" smtClean="0"/>
          </a:p>
          <a:p>
            <a:pPr lvl="1"/>
            <a:r>
              <a:rPr lang="en-US" dirty="0" smtClean="0"/>
              <a:t>Symptom based:</a:t>
            </a:r>
          </a:p>
          <a:p>
            <a:pPr lvl="2"/>
            <a:r>
              <a:rPr lang="en-US" dirty="0" smtClean="0"/>
              <a:t>Flonase</a:t>
            </a:r>
          </a:p>
          <a:p>
            <a:pPr lvl="2"/>
            <a:r>
              <a:rPr lang="en-US" dirty="0" smtClean="0"/>
              <a:t>If triggers are identified (avoid them)</a:t>
            </a:r>
          </a:p>
          <a:p>
            <a:pPr lvl="2"/>
            <a:r>
              <a:rPr lang="en-US" dirty="0" smtClean="0"/>
              <a:t>Avoid nasal decongestant overuse</a:t>
            </a:r>
          </a:p>
          <a:p>
            <a:pPr lvl="2"/>
            <a:r>
              <a:rPr lang="en-US" dirty="0" smtClean="0"/>
              <a:t>Treating infections (if present)</a:t>
            </a:r>
          </a:p>
          <a:p>
            <a:pPr lvl="2"/>
            <a:r>
              <a:rPr lang="en-US" dirty="0" smtClean="0"/>
              <a:t>PPI if GI symptoms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Education</a:t>
            </a:r>
            <a:endParaRPr lang="en-US" dirty="0"/>
          </a:p>
        </p:txBody>
      </p:sp>
      <p:sp>
        <p:nvSpPr>
          <p:cNvPr id="3" name="Content Placeholder 2"/>
          <p:cNvSpPr>
            <a:spLocks noGrp="1"/>
          </p:cNvSpPr>
          <p:nvPr>
            <p:ph sz="quarter" idx="1"/>
          </p:nvPr>
        </p:nvSpPr>
        <p:spPr/>
        <p:txBody>
          <a:bodyPr>
            <a:normAutofit/>
          </a:bodyPr>
          <a:lstStyle/>
          <a:p>
            <a:r>
              <a:rPr lang="en-US" dirty="0" smtClean="0"/>
              <a:t>Proper Hydration</a:t>
            </a:r>
          </a:p>
          <a:p>
            <a:r>
              <a:rPr lang="en-US" dirty="0" smtClean="0"/>
              <a:t>Avoiding triggers</a:t>
            </a:r>
          </a:p>
          <a:p>
            <a:pPr lvl="1"/>
            <a:r>
              <a:rPr lang="en-US" dirty="0" smtClean="0"/>
              <a:t>Smoke</a:t>
            </a:r>
          </a:p>
          <a:p>
            <a:pPr lvl="1"/>
            <a:r>
              <a:rPr lang="en-US" dirty="0" smtClean="0"/>
              <a:t>Cold Air</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Autofit/>
          </a:bodyPr>
          <a:lstStyle/>
          <a:p>
            <a:r>
              <a:rPr lang="en-US" sz="1200" dirty="0" err="1" smtClean="0">
                <a:latin typeface="Times New Roman"/>
                <a:cs typeface="Times New Roman"/>
              </a:rPr>
              <a:t>Pratter</a:t>
            </a:r>
            <a:r>
              <a:rPr lang="en-US" sz="1200" dirty="0" smtClean="0">
                <a:latin typeface="Times New Roman"/>
                <a:cs typeface="Times New Roman"/>
              </a:rPr>
              <a:t>, M.R. (2006). Chronic upper </a:t>
            </a:r>
            <a:r>
              <a:rPr lang="en-US" sz="1200" dirty="0">
                <a:latin typeface="Times New Roman"/>
                <a:cs typeface="Times New Roman"/>
              </a:rPr>
              <a:t>a</a:t>
            </a:r>
            <a:r>
              <a:rPr lang="en-US" sz="1200" dirty="0" smtClean="0">
                <a:latin typeface="Times New Roman"/>
                <a:cs typeface="Times New Roman"/>
              </a:rPr>
              <a:t>irway </a:t>
            </a:r>
            <a:r>
              <a:rPr lang="en-US" sz="1200" dirty="0">
                <a:latin typeface="Times New Roman"/>
                <a:cs typeface="Times New Roman"/>
              </a:rPr>
              <a:t>c</a:t>
            </a:r>
            <a:r>
              <a:rPr lang="en-US" sz="1200" dirty="0" smtClean="0">
                <a:latin typeface="Times New Roman"/>
                <a:cs typeface="Times New Roman"/>
              </a:rPr>
              <a:t>ough </a:t>
            </a:r>
            <a:r>
              <a:rPr lang="en-US" sz="1200" dirty="0">
                <a:latin typeface="Times New Roman"/>
                <a:cs typeface="Times New Roman"/>
              </a:rPr>
              <a:t>s</a:t>
            </a:r>
            <a:r>
              <a:rPr lang="en-US" sz="1200" dirty="0" smtClean="0">
                <a:latin typeface="Times New Roman"/>
                <a:cs typeface="Times New Roman"/>
              </a:rPr>
              <a:t>yndrome </a:t>
            </a:r>
            <a:r>
              <a:rPr lang="en-US" sz="1200" dirty="0">
                <a:latin typeface="Times New Roman"/>
                <a:cs typeface="Times New Roman"/>
              </a:rPr>
              <a:t>s</a:t>
            </a:r>
            <a:r>
              <a:rPr lang="en-US" sz="1200" dirty="0" smtClean="0">
                <a:latin typeface="Times New Roman"/>
                <a:cs typeface="Times New Roman"/>
              </a:rPr>
              <a:t>econdary to rhinosinus disease. </a:t>
            </a:r>
            <a:r>
              <a:rPr lang="en-US" sz="1200" i="1" dirty="0" smtClean="0">
                <a:latin typeface="Times New Roman"/>
                <a:cs typeface="Times New Roman"/>
              </a:rPr>
              <a:t>Chest Journal, 129</a:t>
            </a:r>
            <a:r>
              <a:rPr lang="en-US" sz="1200" dirty="0" smtClean="0">
                <a:latin typeface="Times New Roman"/>
                <a:cs typeface="Times New Roman"/>
              </a:rPr>
              <a:t>(1), 63-71.</a:t>
            </a:r>
          </a:p>
          <a:p>
            <a:endParaRPr lang="en-US" sz="1200" dirty="0">
              <a:latin typeface="Times New Roman"/>
              <a:cs typeface="Times New Roman"/>
            </a:endParaRPr>
          </a:p>
          <a:p>
            <a:r>
              <a:rPr lang="en-US" sz="1200" dirty="0" smtClean="0">
                <a:latin typeface="Times New Roman"/>
                <a:cs typeface="Times New Roman"/>
              </a:rPr>
              <a:t>Wang, D. (2014). Upper airway cough syndrome. </a:t>
            </a:r>
            <a:r>
              <a:rPr lang="en-US" sz="1200" i="1" dirty="0" smtClean="0">
                <a:latin typeface="Times New Roman"/>
                <a:cs typeface="Times New Roman"/>
              </a:rPr>
              <a:t>PLAMJ Medical Journal, 39</a:t>
            </a:r>
            <a:r>
              <a:rPr lang="en-US" sz="1200" dirty="0" smtClean="0">
                <a:latin typeface="Times New Roman"/>
                <a:cs typeface="Times New Roman"/>
              </a:rPr>
              <a:t>(5).</a:t>
            </a:r>
            <a:endParaRPr lang="en-US" sz="1200" dirty="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Present Illness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34 year old male presents with a cough x few months that began after a viral illness he was treated for at urgent care with </a:t>
            </a:r>
            <a:r>
              <a:rPr lang="en-US" dirty="0" err="1" smtClean="0"/>
              <a:t>Tessalon</a:t>
            </a:r>
            <a:r>
              <a:rPr lang="en-US" dirty="0" smtClean="0"/>
              <a:t>, </a:t>
            </a:r>
            <a:r>
              <a:rPr lang="en-US" dirty="0" err="1" smtClean="0"/>
              <a:t>Mucinex</a:t>
            </a:r>
            <a:r>
              <a:rPr lang="en-US" dirty="0" smtClean="0"/>
              <a:t>, and Albuterol inhaler for wheezing.</a:t>
            </a:r>
          </a:p>
          <a:p>
            <a:r>
              <a:rPr lang="en-US" dirty="0" smtClean="0"/>
              <a:t>He is unsure of what makes </a:t>
            </a:r>
            <a:r>
              <a:rPr lang="en-US" dirty="0" smtClean="0"/>
              <a:t>the coughing better or worse as its inconsistent in presentation and is non productive.  Coughing is sometimes at night, and the cooler air “might make it worse, I’m not sure”. He denies smoking and is not around anyone that smokes.</a:t>
            </a:r>
          </a:p>
          <a:p>
            <a:r>
              <a:rPr lang="en-US" dirty="0" smtClean="0"/>
              <a:t>At it’s worst the coughing makes his abdomen hurt(with lots of coughing) and he wheezes at times, and never goes away fully.</a:t>
            </a:r>
          </a:p>
          <a:p>
            <a:r>
              <a:rPr lang="en-US" dirty="0" smtClean="0"/>
              <a:t>This particular cough has been going on for about two months without a decrease in severity or frequency regardless of treatment.  Patient recalls he had a similar cough prior years around this time.</a:t>
            </a:r>
            <a:endParaRPr lang="en-US" dirty="0" smtClean="0"/>
          </a:p>
          <a:p>
            <a:endParaRPr lang="en-US" dirty="0" smtClean="0"/>
          </a:p>
          <a:p>
            <a:pPr lvl="1"/>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800" dirty="0" smtClean="0"/>
              <a:t>R.O.S.				</a:t>
            </a:r>
            <a:endParaRPr lang="en-US" sz="6800" dirty="0"/>
          </a:p>
        </p:txBody>
      </p:sp>
      <p:sp>
        <p:nvSpPr>
          <p:cNvPr id="3" name="Content Placeholder 2"/>
          <p:cNvSpPr>
            <a:spLocks noGrp="1"/>
          </p:cNvSpPr>
          <p:nvPr>
            <p:ph sz="quarter" idx="1"/>
          </p:nvPr>
        </p:nvSpPr>
        <p:spPr>
          <a:xfrm>
            <a:off x="457200" y="1600200"/>
            <a:ext cx="3733800" cy="4873752"/>
          </a:xfrm>
        </p:spPr>
        <p:txBody>
          <a:bodyPr/>
          <a:lstStyle/>
          <a:p>
            <a:r>
              <a:rPr lang="en-US" b="1" dirty="0" smtClean="0"/>
              <a:t>General</a:t>
            </a:r>
            <a:r>
              <a:rPr lang="en-US" dirty="0" smtClean="0"/>
              <a:t>:</a:t>
            </a:r>
          </a:p>
          <a:p>
            <a:pPr lvl="1"/>
            <a:r>
              <a:rPr lang="en-US" dirty="0" smtClean="0"/>
              <a:t>No:</a:t>
            </a:r>
          </a:p>
          <a:p>
            <a:pPr lvl="2"/>
            <a:r>
              <a:rPr lang="en-US" dirty="0" smtClean="0"/>
              <a:t>Changes in appetite</a:t>
            </a:r>
          </a:p>
          <a:p>
            <a:pPr lvl="2"/>
            <a:r>
              <a:rPr lang="en-US" dirty="0" smtClean="0"/>
              <a:t>Weight loss</a:t>
            </a:r>
          </a:p>
          <a:p>
            <a:pPr lvl="1"/>
            <a:r>
              <a:rPr lang="en-US" dirty="0" smtClean="0"/>
              <a:t>Denies:</a:t>
            </a:r>
          </a:p>
          <a:p>
            <a:pPr lvl="2"/>
            <a:r>
              <a:rPr lang="en-US" dirty="0" smtClean="0"/>
              <a:t>Weakness</a:t>
            </a:r>
          </a:p>
          <a:p>
            <a:pPr lvl="2"/>
            <a:r>
              <a:rPr lang="en-US" dirty="0" smtClean="0"/>
              <a:t>Fatigue</a:t>
            </a:r>
          </a:p>
          <a:p>
            <a:pPr lvl="2"/>
            <a:r>
              <a:rPr lang="en-US" dirty="0" smtClean="0"/>
              <a:t>Fever</a:t>
            </a:r>
          </a:p>
          <a:p>
            <a:pPr lvl="2"/>
            <a:r>
              <a:rPr lang="en-US" dirty="0" smtClean="0"/>
              <a:t>Chills</a:t>
            </a:r>
            <a:endParaRPr lang="en-US" dirty="0" smtClean="0"/>
          </a:p>
        </p:txBody>
      </p:sp>
      <p:sp>
        <p:nvSpPr>
          <p:cNvPr id="4" name="Content Placeholder 2"/>
          <p:cNvSpPr txBox="1">
            <a:spLocks/>
          </p:cNvSpPr>
          <p:nvPr/>
        </p:nvSpPr>
        <p:spPr>
          <a:xfrm>
            <a:off x="4343400" y="1752600"/>
            <a:ext cx="3733800" cy="487375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Skin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Denies:</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2" indent="-18288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
              <a:tabLst/>
              <a:defRPr/>
            </a:pPr>
            <a:r>
              <a:rPr lang="en-US" dirty="0" smtClean="0"/>
              <a:t>Lumps</a:t>
            </a:r>
          </a:p>
          <a:p>
            <a:pPr marL="914400" marR="0" lvl="2" indent="-18288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Sores</a:t>
            </a:r>
          </a:p>
          <a:p>
            <a:pPr marL="914400" marR="0" lvl="2" indent="-18288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
              <a:tabLst/>
              <a:defRPr/>
            </a:pPr>
            <a:r>
              <a:rPr lang="en-US" dirty="0" smtClean="0"/>
              <a:t>Itching</a:t>
            </a:r>
          </a:p>
          <a:p>
            <a:pPr marL="914400" marR="0" lvl="2" indent="-18288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Dryness</a:t>
            </a:r>
          </a:p>
          <a:p>
            <a:pPr marL="914400" marR="0" lvl="2" indent="-182880" algn="l" defTabSz="914400" rtl="0" eaLnBrk="1" fontAlgn="auto" latinLnBrk="0" hangingPunct="1">
              <a:lnSpc>
                <a:spcPct val="100000"/>
              </a:lnSpc>
              <a:spcBef>
                <a:spcPct val="20000"/>
              </a:spcBef>
              <a:spcAft>
                <a:spcPts val="0"/>
              </a:spcAft>
              <a:buClr>
                <a:schemeClr val="accent1">
                  <a:shade val="75000"/>
                </a:schemeClr>
              </a:buClr>
              <a:buSzPct val="60000"/>
              <a:buFont typeface="Wingdings"/>
              <a:buChar char=""/>
              <a:tabLst/>
              <a:defRPr/>
            </a:pPr>
            <a:r>
              <a:rPr lang="en-US" dirty="0" smtClean="0"/>
              <a:t>Changes in color of:</a:t>
            </a:r>
          </a:p>
          <a:p>
            <a:pPr lvl="3" indent="-182880" defTabSz="914400">
              <a:spcBef>
                <a:spcPct val="20000"/>
              </a:spcBef>
              <a:buClr>
                <a:schemeClr val="accent1">
                  <a:shade val="75000"/>
                </a:schemeClr>
              </a:buClr>
              <a:buSzPct val="60000"/>
              <a:buFont typeface="Wingdings"/>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Hair</a:t>
            </a:r>
          </a:p>
          <a:p>
            <a:pPr lvl="3" indent="-182880" defTabSz="914400">
              <a:spcBef>
                <a:spcPct val="20000"/>
              </a:spcBef>
              <a:buClr>
                <a:schemeClr val="accent1">
                  <a:shade val="75000"/>
                </a:schemeClr>
              </a:buClr>
              <a:buSzPct val="60000"/>
              <a:buFont typeface="Wingdings"/>
              <a:buChar char=""/>
            </a:pPr>
            <a:r>
              <a:rPr lang="en-US" dirty="0" smtClean="0"/>
              <a:t>Nails</a:t>
            </a:r>
          </a:p>
          <a:p>
            <a:pPr lvl="2" indent="-182880" defTabSz="914400">
              <a:spcBef>
                <a:spcPct val="20000"/>
              </a:spcBef>
              <a:buClr>
                <a:schemeClr val="accent1">
                  <a:shade val="75000"/>
                </a:schemeClr>
              </a:buClr>
              <a:buSzPct val="60000"/>
              <a:buFont typeface="Wingdings"/>
              <a:buChar char=""/>
            </a:pPr>
            <a:r>
              <a:rPr lang="en-US" dirty="0" smtClean="0"/>
              <a:t>Rash</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800" dirty="0" smtClean="0"/>
              <a:t>R.O.S.				</a:t>
            </a:r>
            <a:endParaRPr lang="en-US" sz="6800" dirty="0"/>
          </a:p>
        </p:txBody>
      </p:sp>
      <p:sp>
        <p:nvSpPr>
          <p:cNvPr id="3" name="Content Placeholder 2"/>
          <p:cNvSpPr>
            <a:spLocks noGrp="1"/>
          </p:cNvSpPr>
          <p:nvPr>
            <p:ph sz="quarter" idx="1"/>
          </p:nvPr>
        </p:nvSpPr>
        <p:spPr>
          <a:xfrm>
            <a:off x="457200" y="1600200"/>
            <a:ext cx="3733800" cy="4873752"/>
          </a:xfrm>
        </p:spPr>
        <p:txBody>
          <a:bodyPr/>
          <a:lstStyle/>
          <a:p>
            <a:r>
              <a:rPr lang="en-US" b="1" dirty="0" smtClean="0"/>
              <a:t>Head</a:t>
            </a:r>
            <a:r>
              <a:rPr lang="en-US" dirty="0" smtClean="0"/>
              <a:t>:</a:t>
            </a:r>
          </a:p>
          <a:p>
            <a:pPr lvl="1"/>
            <a:r>
              <a:rPr lang="en-US" dirty="0" smtClean="0"/>
              <a:t>Denies:</a:t>
            </a:r>
          </a:p>
          <a:p>
            <a:pPr lvl="2"/>
            <a:r>
              <a:rPr lang="en-US" dirty="0" smtClean="0"/>
              <a:t>Dizziness</a:t>
            </a:r>
          </a:p>
          <a:p>
            <a:pPr lvl="2"/>
            <a:r>
              <a:rPr lang="en-US" dirty="0" smtClean="0"/>
              <a:t>Lightheadedness</a:t>
            </a:r>
          </a:p>
          <a:p>
            <a:pPr lvl="2"/>
            <a:r>
              <a:rPr lang="en-US" dirty="0" smtClean="0"/>
              <a:t>Headache</a:t>
            </a:r>
          </a:p>
          <a:p>
            <a:r>
              <a:rPr lang="en-US" b="1" dirty="0" smtClean="0"/>
              <a:t>Eyes</a:t>
            </a:r>
            <a:r>
              <a:rPr lang="en-US" dirty="0" smtClean="0"/>
              <a:t>:</a:t>
            </a:r>
          </a:p>
          <a:p>
            <a:pPr lvl="1"/>
            <a:r>
              <a:rPr lang="en-US" dirty="0" smtClean="0"/>
              <a:t>Denies:</a:t>
            </a:r>
          </a:p>
          <a:p>
            <a:pPr lvl="2"/>
            <a:r>
              <a:rPr lang="en-US" dirty="0" smtClean="0"/>
              <a:t>Blurred/double vision</a:t>
            </a:r>
          </a:p>
          <a:p>
            <a:pPr lvl="2"/>
            <a:r>
              <a:rPr lang="en-US" dirty="0" smtClean="0"/>
              <a:t>Spots/specks</a:t>
            </a:r>
          </a:p>
          <a:p>
            <a:pPr lvl="2"/>
            <a:r>
              <a:rPr lang="en-US" dirty="0" smtClean="0"/>
              <a:t>Flashing lights</a:t>
            </a:r>
          </a:p>
          <a:p>
            <a:pPr lvl="2"/>
            <a:r>
              <a:rPr lang="en-US" dirty="0" smtClean="0"/>
              <a:t>Excessive tearing</a:t>
            </a:r>
          </a:p>
          <a:p>
            <a:pPr lvl="1"/>
            <a:r>
              <a:rPr lang="en-US" dirty="0" smtClean="0"/>
              <a:t>Does not wear corrective lenses</a:t>
            </a:r>
          </a:p>
          <a:p>
            <a:pPr lvl="2"/>
            <a:endParaRPr lang="en-US" dirty="0" smtClean="0"/>
          </a:p>
          <a:p>
            <a:pPr lvl="2"/>
            <a:endParaRPr lang="en-US" dirty="0" smtClean="0"/>
          </a:p>
        </p:txBody>
      </p:sp>
      <p:sp>
        <p:nvSpPr>
          <p:cNvPr id="4" name="Content Placeholder 2"/>
          <p:cNvSpPr txBox="1">
            <a:spLocks/>
          </p:cNvSpPr>
          <p:nvPr/>
        </p:nvSpPr>
        <p:spPr>
          <a:xfrm>
            <a:off x="4343400" y="1752600"/>
            <a:ext cx="3733800" cy="4873752"/>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sz="2400" b="1" dirty="0" smtClean="0"/>
              <a:t>Ears</a:t>
            </a:r>
            <a:r>
              <a:rPr lang="en-US" sz="2400" dirty="0" smtClean="0"/>
              <a:t>:</a:t>
            </a:r>
          </a:p>
          <a:p>
            <a:pPr marL="731520" lvl="1" indent="-274320" defTabSz="914400">
              <a:spcBef>
                <a:spcPts val="600"/>
              </a:spcBef>
              <a:buClr>
                <a:schemeClr val="accent1"/>
              </a:buClr>
              <a:buSzPct val="70000"/>
              <a:buFont typeface="Wingdings"/>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Denies:</a:t>
            </a:r>
          </a:p>
          <a:p>
            <a:pPr marL="1188720" lvl="2" indent="-274320" defTabSz="914400">
              <a:spcBef>
                <a:spcPts val="600"/>
              </a:spcBef>
              <a:buClr>
                <a:schemeClr val="accent1"/>
              </a:buClr>
              <a:buSzPct val="70000"/>
              <a:buFont typeface="Wingdings"/>
              <a:buChar char=""/>
            </a:pPr>
            <a:r>
              <a:rPr lang="en-US" dirty="0" smtClean="0"/>
              <a:t>Hearing loss</a:t>
            </a:r>
          </a:p>
          <a:p>
            <a:pPr marL="1188720" lvl="2" indent="-274320" defTabSz="914400">
              <a:spcBef>
                <a:spcPts val="600"/>
              </a:spcBef>
              <a:buClr>
                <a:schemeClr val="accent1"/>
              </a:buClr>
              <a:buSzPct val="70000"/>
              <a:buFont typeface="Wingdings"/>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Tinnitus</a:t>
            </a:r>
          </a:p>
          <a:p>
            <a:pPr marL="1188720" lvl="2" indent="-274320" defTabSz="914400">
              <a:spcBef>
                <a:spcPts val="600"/>
              </a:spcBef>
              <a:buClr>
                <a:schemeClr val="accent1"/>
              </a:buClr>
              <a:buSzPct val="70000"/>
              <a:buFont typeface="Wingdings"/>
              <a:buChar char=""/>
            </a:pPr>
            <a:r>
              <a:rPr lang="en-US" dirty="0" smtClean="0"/>
              <a:t>Vertigo</a:t>
            </a:r>
          </a:p>
          <a:p>
            <a:pPr marL="1188720" lvl="2" indent="-274320" defTabSz="914400">
              <a:spcBef>
                <a:spcPts val="600"/>
              </a:spcBef>
              <a:buClr>
                <a:schemeClr val="accent1"/>
              </a:buClr>
              <a:buSzPct val="70000"/>
              <a:buFont typeface="Wingdings"/>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Earaches</a:t>
            </a:r>
          </a:p>
          <a:p>
            <a:pPr marL="1188720" lvl="2" indent="-274320" defTabSz="914400">
              <a:spcBef>
                <a:spcPts val="600"/>
              </a:spcBef>
              <a:buClr>
                <a:schemeClr val="accent1"/>
              </a:buClr>
              <a:buSzPct val="70000"/>
              <a:buFont typeface="Wingdings"/>
              <a:buChar char=""/>
            </a:pPr>
            <a:r>
              <a:rPr lang="en-US" dirty="0" smtClean="0"/>
              <a:t>Infection</a:t>
            </a:r>
          </a:p>
          <a:p>
            <a:pPr marL="1188720" lvl="2" indent="-274320" defTabSz="914400">
              <a:spcBef>
                <a:spcPts val="600"/>
              </a:spcBef>
              <a:buClr>
                <a:schemeClr val="accent1"/>
              </a:buClr>
              <a:buSzPct val="70000"/>
              <a:buFont typeface="Wingdings"/>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Discharge</a:t>
            </a:r>
          </a:p>
          <a:p>
            <a:pPr marL="274320" indent="-274320" defTabSz="914400">
              <a:spcBef>
                <a:spcPts val="600"/>
              </a:spcBef>
              <a:buClr>
                <a:schemeClr val="accent1"/>
              </a:buClr>
              <a:buSzPct val="70000"/>
              <a:buFont typeface="Wingdings"/>
              <a:buChar char=""/>
            </a:pPr>
            <a:r>
              <a:rPr lang="en-US" b="1" dirty="0" smtClean="0"/>
              <a:t>Nose/Sinuses</a:t>
            </a:r>
            <a:r>
              <a:rPr lang="en-US" dirty="0" smtClean="0"/>
              <a:t>:</a:t>
            </a:r>
          </a:p>
          <a:p>
            <a:pPr marL="731520" lvl="1" indent="-274320" defTabSz="914400">
              <a:spcBef>
                <a:spcPts val="600"/>
              </a:spcBef>
              <a:buClr>
                <a:schemeClr val="accent1"/>
              </a:buClr>
              <a:buSzPct val="70000"/>
              <a:buFont typeface="Wingdings"/>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Denies:</a:t>
            </a:r>
          </a:p>
          <a:p>
            <a:pPr marL="1188720" lvl="2" indent="-274320" defTabSz="914400">
              <a:spcBef>
                <a:spcPts val="600"/>
              </a:spcBef>
              <a:buClr>
                <a:schemeClr val="accent1"/>
              </a:buClr>
              <a:buSzPct val="70000"/>
              <a:buFont typeface="Wingdings"/>
              <a:buChar char=""/>
            </a:pPr>
            <a:r>
              <a:rPr lang="en-US" dirty="0" smtClean="0"/>
              <a:t>Itching/sneezing/bleeds</a:t>
            </a:r>
          </a:p>
          <a:p>
            <a:pPr marL="1188720" lvl="2" indent="-274320" defTabSz="914400">
              <a:spcBef>
                <a:spcPts val="600"/>
              </a:spcBef>
              <a:buClr>
                <a:schemeClr val="accent1"/>
              </a:buClr>
              <a:buSzPct val="70000"/>
              <a:buFont typeface="Wingdings"/>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Sinus pain/</a:t>
            </a:r>
            <a:r>
              <a:rPr kumimoji="0" lang="en-US" b="0" i="0" u="none" strike="noStrike" kern="1200" cap="none" spc="0" normalizeH="0" baseline="0" noProof="0" dirty="0" smtClean="0">
                <a:ln>
                  <a:noFill/>
                </a:ln>
                <a:solidFill>
                  <a:schemeClr val="tx1"/>
                </a:solidFill>
                <a:effectLst/>
                <a:uLnTx/>
                <a:uFillTx/>
                <a:latin typeface="+mn-lt"/>
                <a:ea typeface="+mn-ea"/>
                <a:cs typeface="+mn-cs"/>
              </a:rPr>
              <a:t>congestion</a:t>
            </a:r>
          </a:p>
          <a:p>
            <a:pPr marL="731520" lvl="1" indent="-274320" defTabSz="914400">
              <a:spcBef>
                <a:spcPts val="600"/>
              </a:spcBef>
              <a:buClr>
                <a:schemeClr val="accent1"/>
              </a:buClr>
              <a:buSzPct val="70000"/>
              <a:buFont typeface="Wingdings"/>
              <a:buChar char=""/>
            </a:pPr>
            <a:r>
              <a:rPr lang="en-US" dirty="0" smtClean="0">
                <a:solidFill>
                  <a:srgbClr val="FF0000"/>
                </a:solidFill>
              </a:rPr>
              <a:t>Runny nose occasionally</a:t>
            </a:r>
            <a:endParaRPr kumimoji="0" lang="en-US" b="0" i="0" u="none" strike="noStrike" kern="1200" cap="none" spc="0" normalizeH="0" baseline="0" noProof="0" dirty="0" smtClean="0">
              <a:ln>
                <a:noFill/>
              </a:ln>
              <a:solidFill>
                <a:srgbClr val="FF0000"/>
              </a:solidFill>
              <a:effectLst/>
              <a:uLnTx/>
              <a:uFillTx/>
            </a:endParaRPr>
          </a:p>
          <a:p>
            <a:pPr marL="914400" marR="0" lvl="2" indent="-182880" algn="l" defTabSz="914400" rtl="0" eaLnBrk="1" fontAlgn="auto" latinLnBrk="0" hangingPunct="1">
              <a:lnSpc>
                <a:spcPct val="100000"/>
              </a:lnSpc>
              <a:spcBef>
                <a:spcPct val="20000"/>
              </a:spcBef>
              <a:spcAft>
                <a:spcPts val="0"/>
              </a:spcAft>
              <a:buClr>
                <a:schemeClr val="accent1">
                  <a:shade val="75000"/>
                </a:schemeClr>
              </a:buClr>
              <a:buSzPct val="60000"/>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800" dirty="0" smtClean="0"/>
              <a:t>R.O.S.				</a:t>
            </a:r>
            <a:endParaRPr lang="en-US" sz="6800" dirty="0"/>
          </a:p>
        </p:txBody>
      </p:sp>
      <p:sp>
        <p:nvSpPr>
          <p:cNvPr id="3" name="Content Placeholder 2"/>
          <p:cNvSpPr>
            <a:spLocks noGrp="1"/>
          </p:cNvSpPr>
          <p:nvPr>
            <p:ph sz="quarter" idx="1"/>
          </p:nvPr>
        </p:nvSpPr>
        <p:spPr>
          <a:xfrm>
            <a:off x="457200" y="1600200"/>
            <a:ext cx="3733800" cy="4873752"/>
          </a:xfrm>
        </p:spPr>
        <p:txBody>
          <a:bodyPr>
            <a:normAutofit fontScale="92500" lnSpcReduction="10000"/>
          </a:bodyPr>
          <a:lstStyle/>
          <a:p>
            <a:r>
              <a:rPr lang="en-US" b="1" dirty="0" smtClean="0"/>
              <a:t>Throat</a:t>
            </a:r>
            <a:r>
              <a:rPr lang="en-US" dirty="0" smtClean="0"/>
              <a:t>:</a:t>
            </a:r>
          </a:p>
          <a:p>
            <a:pPr lvl="1"/>
            <a:r>
              <a:rPr lang="en-US" dirty="0" smtClean="0"/>
              <a:t>Denies:</a:t>
            </a:r>
          </a:p>
          <a:p>
            <a:pPr lvl="2"/>
            <a:r>
              <a:rPr lang="en-US" dirty="0" smtClean="0"/>
              <a:t>Bleeding gums</a:t>
            </a:r>
          </a:p>
          <a:p>
            <a:pPr lvl="2"/>
            <a:r>
              <a:rPr lang="en-US" dirty="0" smtClean="0"/>
              <a:t>Sore tongue</a:t>
            </a:r>
          </a:p>
          <a:p>
            <a:pPr lvl="2"/>
            <a:r>
              <a:rPr lang="en-US" dirty="0" smtClean="0"/>
              <a:t>Dry mouth</a:t>
            </a:r>
          </a:p>
          <a:p>
            <a:pPr lvl="2"/>
            <a:r>
              <a:rPr lang="en-US" dirty="0" smtClean="0"/>
              <a:t>Hoarseness</a:t>
            </a:r>
          </a:p>
          <a:p>
            <a:pPr lvl="1"/>
            <a:r>
              <a:rPr lang="en-US" dirty="0" smtClean="0"/>
              <a:t>Complains of:</a:t>
            </a:r>
          </a:p>
          <a:p>
            <a:pPr lvl="2"/>
            <a:r>
              <a:rPr lang="en-US" dirty="0" smtClean="0">
                <a:solidFill>
                  <a:srgbClr val="FF0000"/>
                </a:solidFill>
              </a:rPr>
              <a:t>Sore throat after coughing</a:t>
            </a:r>
          </a:p>
          <a:p>
            <a:pPr lvl="2"/>
            <a:r>
              <a:rPr lang="en-US" dirty="0" smtClean="0">
                <a:solidFill>
                  <a:srgbClr val="FF0000"/>
                </a:solidFill>
              </a:rPr>
              <a:t>Tickling/itching in throat at times.</a:t>
            </a:r>
            <a:endParaRPr lang="en-US" dirty="0" smtClean="0">
              <a:solidFill>
                <a:srgbClr val="FF0000"/>
              </a:solidFill>
            </a:endParaRPr>
          </a:p>
          <a:p>
            <a:pPr lvl="1"/>
            <a:r>
              <a:rPr lang="en-US" dirty="0" smtClean="0"/>
              <a:t>Last Dental Exam within the past </a:t>
            </a:r>
            <a:r>
              <a:rPr lang="en-US" dirty="0" smtClean="0"/>
              <a:t>12 months</a:t>
            </a:r>
            <a:endParaRPr lang="en-US" dirty="0" smtClean="0"/>
          </a:p>
          <a:p>
            <a:r>
              <a:rPr lang="en-US" b="1" dirty="0" smtClean="0"/>
              <a:t>Neck</a:t>
            </a:r>
            <a:r>
              <a:rPr lang="en-US" dirty="0" smtClean="0"/>
              <a:t>:</a:t>
            </a:r>
          </a:p>
          <a:p>
            <a:pPr lvl="1"/>
            <a:r>
              <a:rPr lang="en-US" dirty="0" smtClean="0"/>
              <a:t>Denies:</a:t>
            </a:r>
          </a:p>
          <a:p>
            <a:pPr lvl="2"/>
            <a:r>
              <a:rPr lang="en-US" dirty="0" smtClean="0"/>
              <a:t>Swollen glands/lumps/pain/stiffness in neck</a:t>
            </a:r>
          </a:p>
          <a:p>
            <a:pPr lvl="2"/>
            <a:endParaRPr lang="en-US" dirty="0" smtClean="0"/>
          </a:p>
          <a:p>
            <a:pPr lvl="2"/>
            <a:endParaRPr lang="en-US" dirty="0" smtClean="0"/>
          </a:p>
        </p:txBody>
      </p:sp>
      <p:sp>
        <p:nvSpPr>
          <p:cNvPr id="4" name="Content Placeholder 2"/>
          <p:cNvSpPr txBox="1">
            <a:spLocks/>
          </p:cNvSpPr>
          <p:nvPr/>
        </p:nvSpPr>
        <p:spPr>
          <a:xfrm>
            <a:off x="4343400" y="1752600"/>
            <a:ext cx="3733800" cy="487375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sz="2400" b="1" dirty="0" smtClean="0"/>
              <a:t>Breasts</a:t>
            </a:r>
            <a:r>
              <a:rPr lang="en-US" sz="2400" dirty="0" smtClean="0"/>
              <a:t>:</a:t>
            </a:r>
          </a:p>
          <a:p>
            <a:pPr marL="731520" lvl="1" indent="-274320" defTabSz="914400">
              <a:spcBef>
                <a:spcPts val="600"/>
              </a:spcBef>
              <a:buClr>
                <a:schemeClr val="accent1"/>
              </a:buClr>
              <a:buSzPct val="70000"/>
              <a:buFont typeface="Wingdings"/>
              <a:buChar char=""/>
            </a:pPr>
            <a:r>
              <a:rPr lang="en-US" dirty="0" smtClean="0"/>
              <a:t>N/A</a:t>
            </a:r>
          </a:p>
          <a:p>
            <a:pPr marL="274320" indent="-274320" defTabSz="914400">
              <a:spcBef>
                <a:spcPts val="600"/>
              </a:spcBef>
              <a:buClr>
                <a:schemeClr val="accent1"/>
              </a:buClr>
              <a:buSzPct val="70000"/>
              <a:buFont typeface="Wingdings"/>
              <a:buChar char=""/>
            </a:pPr>
            <a:r>
              <a:rPr kumimoji="0" lang="en-US" b="1" i="0" u="none" strike="noStrike" kern="1200" cap="none" spc="0" normalizeH="0" baseline="0" noProof="0" dirty="0" smtClean="0">
                <a:ln>
                  <a:noFill/>
                </a:ln>
                <a:solidFill>
                  <a:schemeClr val="tx1"/>
                </a:solidFill>
                <a:effectLst/>
                <a:uLnTx/>
                <a:uFillTx/>
                <a:latin typeface="+mn-lt"/>
                <a:ea typeface="+mn-ea"/>
                <a:cs typeface="+mn-cs"/>
              </a:rPr>
              <a:t>Respiratory</a:t>
            </a:r>
            <a:r>
              <a:rPr kumimoji="0" lang="en-US" i="0" u="none" strike="noStrike" kern="1200" cap="none" spc="0" normalizeH="0" baseline="0" noProof="0" dirty="0" smtClean="0">
                <a:ln>
                  <a:noFill/>
                </a:ln>
                <a:solidFill>
                  <a:schemeClr val="tx1"/>
                </a:solidFill>
                <a:effectLst/>
                <a:uLnTx/>
                <a:uFillTx/>
                <a:latin typeface="+mn-lt"/>
                <a:ea typeface="+mn-ea"/>
                <a:cs typeface="+mn-cs"/>
              </a:rPr>
              <a:t>:</a:t>
            </a:r>
          </a:p>
          <a:p>
            <a:pPr marL="731520" lvl="1" indent="-274320" defTabSz="914400">
              <a:spcBef>
                <a:spcPts val="600"/>
              </a:spcBef>
              <a:buClr>
                <a:schemeClr val="accent1"/>
              </a:buClr>
              <a:buSzPct val="70000"/>
              <a:buFont typeface="Wingdings"/>
              <a:buChar char=""/>
            </a:pPr>
            <a:r>
              <a:rPr kumimoji="0" lang="en-US" i="0" u="none" strike="noStrike" kern="1200" cap="none" spc="0" normalizeH="0" baseline="0" noProof="0" dirty="0" smtClean="0">
                <a:ln>
                  <a:noFill/>
                </a:ln>
                <a:solidFill>
                  <a:schemeClr val="tx1"/>
                </a:solidFill>
                <a:effectLst/>
                <a:uLnTx/>
                <a:uFillTx/>
                <a:latin typeface="+mn-lt"/>
                <a:ea typeface="+mn-ea"/>
                <a:cs typeface="+mn-cs"/>
              </a:rPr>
              <a:t>Denies</a:t>
            </a:r>
            <a:r>
              <a:rPr lang="en-US" baseline="0" dirty="0" smtClean="0"/>
              <a:t>:</a:t>
            </a:r>
          </a:p>
          <a:p>
            <a:pPr marL="1188720" lvl="2" indent="-274320" defTabSz="914400">
              <a:spcBef>
                <a:spcPts val="600"/>
              </a:spcBef>
              <a:buClr>
                <a:schemeClr val="accent1"/>
              </a:buClr>
              <a:buSzPct val="70000"/>
              <a:buFont typeface="Wingdings"/>
              <a:buChar char=""/>
            </a:pPr>
            <a:r>
              <a:rPr kumimoji="0" lang="en-US" i="0" u="none" strike="noStrike" kern="1200" cap="none" spc="0" normalizeH="0" noProof="0" dirty="0" smtClean="0">
                <a:ln>
                  <a:noFill/>
                </a:ln>
                <a:solidFill>
                  <a:schemeClr val="tx1"/>
                </a:solidFill>
                <a:effectLst/>
                <a:uLnTx/>
                <a:uFillTx/>
                <a:latin typeface="+mn-lt"/>
                <a:ea typeface="+mn-ea"/>
                <a:cs typeface="+mn-cs"/>
              </a:rPr>
              <a:t>Hemoptysis</a:t>
            </a:r>
          </a:p>
          <a:p>
            <a:pPr marL="1188720" lvl="2" indent="-274320" defTabSz="914400">
              <a:spcBef>
                <a:spcPts val="600"/>
              </a:spcBef>
              <a:buClr>
                <a:schemeClr val="accent1"/>
              </a:buClr>
              <a:buSzPct val="70000"/>
              <a:buFont typeface="Wingdings"/>
              <a:buChar char=""/>
            </a:pPr>
            <a:r>
              <a:rPr lang="en-US" dirty="0" err="1" smtClean="0"/>
              <a:t>Dypnea</a:t>
            </a:r>
            <a:endParaRPr lang="en-US" dirty="0" smtClean="0"/>
          </a:p>
          <a:p>
            <a:pPr marL="731520" lvl="1" indent="-274320" defTabSz="914400">
              <a:spcBef>
                <a:spcPts val="600"/>
              </a:spcBef>
              <a:buClr>
                <a:schemeClr val="accent1"/>
              </a:buClr>
              <a:buSzPct val="70000"/>
              <a:buFont typeface="Wingdings"/>
              <a:buChar char=""/>
            </a:pPr>
            <a:r>
              <a:rPr lang="en-US" dirty="0" smtClean="0"/>
              <a:t>Complains of:</a:t>
            </a:r>
          </a:p>
          <a:p>
            <a:pPr marL="1188720" lvl="2" indent="-274320" defTabSz="914400">
              <a:spcBef>
                <a:spcPts val="600"/>
              </a:spcBef>
              <a:buClr>
                <a:schemeClr val="accent1"/>
              </a:buClr>
              <a:buSzPct val="70000"/>
              <a:buFont typeface="Wingdings"/>
              <a:buChar char=""/>
            </a:pPr>
            <a:r>
              <a:rPr lang="en-US" dirty="0" smtClean="0">
                <a:solidFill>
                  <a:srgbClr val="FF0000"/>
                </a:solidFill>
              </a:rPr>
              <a:t>Cough (see HPI)</a:t>
            </a:r>
          </a:p>
          <a:p>
            <a:pPr marL="1188720" lvl="2" indent="-274320" defTabSz="914400">
              <a:spcBef>
                <a:spcPts val="600"/>
              </a:spcBef>
              <a:buClr>
                <a:schemeClr val="accent1"/>
              </a:buClr>
              <a:buSzPct val="70000"/>
              <a:buFont typeface="Wingdings"/>
              <a:buChar char=""/>
            </a:pPr>
            <a:r>
              <a:rPr lang="en-US" dirty="0" smtClean="0">
                <a:solidFill>
                  <a:srgbClr val="FF0000"/>
                </a:solidFill>
              </a:rPr>
              <a:t>Wheezing with coughing (not consistent)</a:t>
            </a:r>
            <a:endParaRPr lang="en-US" dirty="0" smtClean="0">
              <a:solidFill>
                <a:srgbClr val="FF0000"/>
              </a:solidFill>
            </a:endParaRPr>
          </a:p>
          <a:p>
            <a:pPr marL="1188720" lvl="2" indent="-274320" defTabSz="914400">
              <a:spcBef>
                <a:spcPts val="600"/>
              </a:spcBef>
              <a:buClr>
                <a:schemeClr val="accent1"/>
              </a:buClr>
              <a:buSzPct val="70000"/>
              <a:buFont typeface="Wingdings"/>
              <a:buChar char=""/>
            </a:pPr>
            <a:endParaRPr kumimoji="0" lang="en-US" i="0" u="none" strike="noStrike" kern="1200" cap="none" spc="0" normalizeH="0" baseline="0" noProof="0" dirty="0" smtClean="0">
              <a:ln>
                <a:noFill/>
              </a:ln>
              <a:solidFill>
                <a:schemeClr val="tx1"/>
              </a:solidFill>
              <a:effectLst/>
              <a:uLnTx/>
              <a:uFillTx/>
              <a:latin typeface="+mn-lt"/>
              <a:ea typeface="+mn-ea"/>
              <a:cs typeface="+mn-cs"/>
            </a:endParaRPr>
          </a:p>
          <a:p>
            <a:pPr marL="914400" marR="0" lvl="2" indent="-182880" algn="l" defTabSz="914400" rtl="0" eaLnBrk="1" fontAlgn="auto" latinLnBrk="0" hangingPunct="1">
              <a:lnSpc>
                <a:spcPct val="100000"/>
              </a:lnSpc>
              <a:spcBef>
                <a:spcPct val="20000"/>
              </a:spcBef>
              <a:spcAft>
                <a:spcPts val="0"/>
              </a:spcAft>
              <a:buClr>
                <a:schemeClr val="accent1">
                  <a:shade val="75000"/>
                </a:schemeClr>
              </a:buClr>
              <a:buSzPct val="60000"/>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800" dirty="0" smtClean="0"/>
              <a:t>R.O.S.				</a:t>
            </a:r>
            <a:endParaRPr lang="en-US" sz="6800" dirty="0"/>
          </a:p>
        </p:txBody>
      </p:sp>
      <p:sp>
        <p:nvSpPr>
          <p:cNvPr id="3" name="Content Placeholder 2"/>
          <p:cNvSpPr>
            <a:spLocks noGrp="1"/>
          </p:cNvSpPr>
          <p:nvPr>
            <p:ph sz="quarter" idx="1"/>
          </p:nvPr>
        </p:nvSpPr>
        <p:spPr>
          <a:xfrm>
            <a:off x="457200" y="1600200"/>
            <a:ext cx="3733800" cy="4873752"/>
          </a:xfrm>
        </p:spPr>
        <p:txBody>
          <a:bodyPr/>
          <a:lstStyle/>
          <a:p>
            <a:r>
              <a:rPr lang="en-US" b="1" dirty="0" smtClean="0"/>
              <a:t>Cardiovascular</a:t>
            </a:r>
            <a:r>
              <a:rPr lang="en-US" dirty="0" smtClean="0"/>
              <a:t>:</a:t>
            </a:r>
          </a:p>
          <a:p>
            <a:pPr lvl="1"/>
            <a:r>
              <a:rPr lang="en-US" dirty="0" smtClean="0"/>
              <a:t>Denies:</a:t>
            </a:r>
          </a:p>
          <a:p>
            <a:pPr lvl="2"/>
            <a:r>
              <a:rPr lang="en-US" dirty="0" smtClean="0"/>
              <a:t>Rheumatic fever</a:t>
            </a:r>
          </a:p>
          <a:p>
            <a:pPr lvl="2"/>
            <a:r>
              <a:rPr lang="en-US" dirty="0" smtClean="0"/>
              <a:t>Murmurs</a:t>
            </a:r>
          </a:p>
          <a:p>
            <a:pPr lvl="2"/>
            <a:r>
              <a:rPr lang="en-US" dirty="0" smtClean="0"/>
              <a:t>Palpitations</a:t>
            </a:r>
          </a:p>
          <a:p>
            <a:pPr lvl="2"/>
            <a:r>
              <a:rPr lang="en-US" dirty="0" smtClean="0"/>
              <a:t>Orthopnea</a:t>
            </a:r>
          </a:p>
          <a:p>
            <a:pPr lvl="2"/>
            <a:r>
              <a:rPr lang="en-US" dirty="0" smtClean="0"/>
              <a:t>Edema</a:t>
            </a:r>
          </a:p>
          <a:p>
            <a:pPr lvl="2"/>
            <a:r>
              <a:rPr lang="en-US" dirty="0" smtClean="0"/>
              <a:t>Chest pressure/pain</a:t>
            </a:r>
          </a:p>
          <a:p>
            <a:pPr lvl="2"/>
            <a:endParaRPr lang="en-US" dirty="0" smtClean="0"/>
          </a:p>
          <a:p>
            <a:pPr lvl="2"/>
            <a:endParaRPr lang="en-US" dirty="0" smtClean="0"/>
          </a:p>
        </p:txBody>
      </p:sp>
      <p:sp>
        <p:nvSpPr>
          <p:cNvPr id="4" name="Content Placeholder 2"/>
          <p:cNvSpPr txBox="1">
            <a:spLocks/>
          </p:cNvSpPr>
          <p:nvPr/>
        </p:nvSpPr>
        <p:spPr>
          <a:xfrm>
            <a:off x="4343400" y="1752600"/>
            <a:ext cx="3733800" cy="487375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GI/GU</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731520" lvl="1" indent="-274320" defTabSz="914400">
              <a:spcBef>
                <a:spcPts val="600"/>
              </a:spcBef>
              <a:buClr>
                <a:schemeClr val="accent1"/>
              </a:buClr>
              <a:buSzPct val="70000"/>
              <a:buFont typeface="Wingdings"/>
              <a:buChar char=""/>
            </a:pPr>
            <a:r>
              <a:rPr lang="en-US" dirty="0" smtClean="0"/>
              <a:t>N/A</a:t>
            </a:r>
          </a:p>
          <a:p>
            <a:pPr marL="274320" indent="-274320" defTabSz="914400">
              <a:spcBef>
                <a:spcPts val="600"/>
              </a:spcBef>
              <a:buClr>
                <a:schemeClr val="accent1"/>
              </a:buClr>
              <a:buSzPct val="70000"/>
              <a:buFont typeface="Wingdings"/>
              <a:buChar char=""/>
            </a:pPr>
            <a:r>
              <a:rPr lang="en-US" b="1" dirty="0" smtClean="0"/>
              <a:t>Peripheral Vascular</a:t>
            </a:r>
            <a:r>
              <a:rPr lang="en-US" dirty="0" smtClean="0"/>
              <a:t>:</a:t>
            </a:r>
          </a:p>
          <a:p>
            <a:pPr marL="731520" lvl="1" indent="-274320" defTabSz="914400">
              <a:spcBef>
                <a:spcPts val="600"/>
              </a:spcBef>
              <a:buClr>
                <a:schemeClr val="accent1"/>
              </a:buClr>
              <a:buSzPct val="70000"/>
              <a:buFont typeface="Wingdings"/>
              <a:buChar char=""/>
            </a:pPr>
            <a:r>
              <a:rPr kumimoji="0" lang="en-US" i="0" u="none" strike="noStrike" kern="1200" cap="none" spc="0" normalizeH="0" baseline="0" noProof="0" dirty="0" smtClean="0">
                <a:ln>
                  <a:noFill/>
                </a:ln>
                <a:solidFill>
                  <a:schemeClr val="tx1"/>
                </a:solidFill>
                <a:effectLst/>
                <a:uLnTx/>
                <a:uFillTx/>
                <a:latin typeface="+mn-lt"/>
                <a:ea typeface="+mn-ea"/>
                <a:cs typeface="+mn-cs"/>
              </a:rPr>
              <a:t>N/A</a:t>
            </a:r>
          </a:p>
          <a:p>
            <a:pPr marL="274320" indent="-274320" defTabSz="914400">
              <a:spcBef>
                <a:spcPts val="600"/>
              </a:spcBef>
              <a:buClr>
                <a:schemeClr val="accent1"/>
              </a:buClr>
              <a:buSzPct val="70000"/>
              <a:buFont typeface="Wingdings"/>
              <a:buChar char=""/>
            </a:pPr>
            <a:r>
              <a:rPr lang="en-US" b="1" dirty="0" smtClean="0"/>
              <a:t>Urinary</a:t>
            </a:r>
            <a:r>
              <a:rPr lang="en-US" dirty="0" smtClean="0"/>
              <a:t>:</a:t>
            </a:r>
          </a:p>
          <a:p>
            <a:pPr marL="731520" lvl="1" indent="-274320" defTabSz="914400">
              <a:spcBef>
                <a:spcPts val="600"/>
              </a:spcBef>
              <a:buClr>
                <a:schemeClr val="accent1"/>
              </a:buClr>
              <a:buSzPct val="70000"/>
              <a:buFont typeface="Wingdings"/>
              <a:buChar char=""/>
            </a:pPr>
            <a:r>
              <a:rPr kumimoji="0" lang="en-US" i="0" u="none" strike="noStrike" kern="1200" cap="none" spc="0" normalizeH="0" baseline="0" noProof="0" dirty="0" smtClean="0">
                <a:ln>
                  <a:noFill/>
                </a:ln>
                <a:solidFill>
                  <a:schemeClr val="tx1"/>
                </a:solidFill>
                <a:effectLst/>
                <a:uLnTx/>
                <a:uFillTx/>
                <a:latin typeface="+mn-lt"/>
                <a:ea typeface="+mn-ea"/>
                <a:cs typeface="+mn-cs"/>
              </a:rPr>
              <a:t>N/A</a:t>
            </a:r>
          </a:p>
          <a:p>
            <a:pPr marL="274320" indent="-274320" defTabSz="914400">
              <a:spcBef>
                <a:spcPts val="600"/>
              </a:spcBef>
              <a:buClr>
                <a:schemeClr val="accent1"/>
              </a:buClr>
              <a:buSzPct val="70000"/>
              <a:buFont typeface="Wingdings"/>
              <a:buChar char=""/>
            </a:pPr>
            <a:r>
              <a:rPr lang="en-US" b="1" dirty="0" smtClean="0"/>
              <a:t>Genital</a:t>
            </a:r>
            <a:r>
              <a:rPr lang="en-US" dirty="0" smtClean="0"/>
              <a:t>:</a:t>
            </a:r>
          </a:p>
          <a:p>
            <a:pPr marL="731520" lvl="1" indent="-274320" defTabSz="914400">
              <a:spcBef>
                <a:spcPts val="600"/>
              </a:spcBef>
              <a:buClr>
                <a:schemeClr val="accent1"/>
              </a:buClr>
              <a:buSzPct val="70000"/>
              <a:buFont typeface="Wingdings"/>
              <a:buChar char=""/>
            </a:pPr>
            <a:r>
              <a:rPr kumimoji="0" lang="en-US" i="0" u="none" strike="noStrike" kern="1200" cap="none" spc="0" normalizeH="0" baseline="0" noProof="0" dirty="0" smtClean="0">
                <a:ln>
                  <a:noFill/>
                </a:ln>
                <a:solidFill>
                  <a:schemeClr val="tx1"/>
                </a:solidFill>
                <a:effectLst/>
                <a:uLnTx/>
                <a:uFillTx/>
                <a:latin typeface="+mn-lt"/>
                <a:ea typeface="+mn-ea"/>
                <a:cs typeface="+mn-cs"/>
              </a:rPr>
              <a:t>N/A</a:t>
            </a:r>
          </a:p>
          <a:p>
            <a:pPr marL="274320" indent="-274320" defTabSz="914400">
              <a:spcBef>
                <a:spcPts val="600"/>
              </a:spcBef>
              <a:buClr>
                <a:schemeClr val="accent1"/>
              </a:buClr>
              <a:buSzPct val="70000"/>
              <a:buFont typeface="Wingdings"/>
              <a:buChar char=""/>
            </a:pPr>
            <a:r>
              <a:rPr lang="en-US" b="1" dirty="0" smtClean="0"/>
              <a:t>Musculoskeletal</a:t>
            </a:r>
            <a:r>
              <a:rPr lang="en-US" dirty="0" smtClean="0"/>
              <a:t>:</a:t>
            </a:r>
          </a:p>
          <a:p>
            <a:pPr marL="731520" lvl="1" indent="-274320" defTabSz="914400">
              <a:spcBef>
                <a:spcPts val="600"/>
              </a:spcBef>
              <a:buClr>
                <a:schemeClr val="accent1"/>
              </a:buClr>
              <a:buSzPct val="70000"/>
              <a:buFont typeface="Wingdings"/>
              <a:buChar char=""/>
            </a:pPr>
            <a:r>
              <a:rPr lang="en-US" dirty="0" smtClean="0"/>
              <a:t>Complaints as described in </a:t>
            </a:r>
            <a:r>
              <a:rPr lang="en-US" dirty="0" smtClean="0"/>
              <a:t>HPI (abdominal muscle pain from coughing spells)</a:t>
            </a: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800" dirty="0" smtClean="0"/>
              <a:t>R.O.S.				</a:t>
            </a:r>
            <a:endParaRPr lang="en-US" sz="6800" dirty="0"/>
          </a:p>
        </p:txBody>
      </p:sp>
      <p:sp>
        <p:nvSpPr>
          <p:cNvPr id="3" name="Content Placeholder 2"/>
          <p:cNvSpPr>
            <a:spLocks noGrp="1"/>
          </p:cNvSpPr>
          <p:nvPr>
            <p:ph sz="quarter" idx="1"/>
          </p:nvPr>
        </p:nvSpPr>
        <p:spPr>
          <a:xfrm>
            <a:off x="457200" y="1600200"/>
            <a:ext cx="3733800" cy="4873752"/>
          </a:xfrm>
        </p:spPr>
        <p:txBody>
          <a:bodyPr/>
          <a:lstStyle/>
          <a:p>
            <a:r>
              <a:rPr lang="en-US" b="1" dirty="0" smtClean="0"/>
              <a:t>Psychiatric</a:t>
            </a:r>
            <a:r>
              <a:rPr lang="en-US" dirty="0" smtClean="0"/>
              <a:t>:</a:t>
            </a:r>
          </a:p>
          <a:p>
            <a:pPr lvl="1"/>
            <a:r>
              <a:rPr lang="en-US" dirty="0" smtClean="0"/>
              <a:t>N/A</a:t>
            </a:r>
          </a:p>
          <a:p>
            <a:r>
              <a:rPr lang="en-US" b="1" dirty="0" smtClean="0"/>
              <a:t>Neurologic</a:t>
            </a:r>
            <a:r>
              <a:rPr lang="en-US" dirty="0" smtClean="0"/>
              <a:t>:</a:t>
            </a:r>
          </a:p>
          <a:p>
            <a:pPr lvl="1"/>
            <a:r>
              <a:rPr lang="en-US" dirty="0" smtClean="0"/>
              <a:t>N/A</a:t>
            </a:r>
          </a:p>
          <a:p>
            <a:r>
              <a:rPr lang="en-US" b="1" dirty="0" smtClean="0"/>
              <a:t>Hematologic</a:t>
            </a:r>
            <a:r>
              <a:rPr lang="en-US" dirty="0" smtClean="0"/>
              <a:t>:</a:t>
            </a:r>
          </a:p>
          <a:p>
            <a:pPr lvl="1"/>
            <a:r>
              <a:rPr lang="en-US" dirty="0" smtClean="0"/>
              <a:t>Denies:</a:t>
            </a:r>
          </a:p>
          <a:p>
            <a:pPr lvl="2"/>
            <a:r>
              <a:rPr lang="en-US" dirty="0" smtClean="0">
                <a:solidFill>
                  <a:srgbClr val="000000"/>
                </a:solidFill>
              </a:rPr>
              <a:t>Anemia</a:t>
            </a:r>
          </a:p>
          <a:p>
            <a:pPr lvl="2"/>
            <a:r>
              <a:rPr lang="en-US" dirty="0" smtClean="0">
                <a:solidFill>
                  <a:srgbClr val="000000"/>
                </a:solidFill>
              </a:rPr>
              <a:t>Blood dyscrasias</a:t>
            </a:r>
          </a:p>
          <a:p>
            <a:r>
              <a:rPr lang="en-US" b="1" dirty="0" smtClean="0"/>
              <a:t>Endocrine</a:t>
            </a:r>
            <a:r>
              <a:rPr lang="en-US" dirty="0" smtClean="0"/>
              <a:t>:</a:t>
            </a:r>
          </a:p>
          <a:p>
            <a:pPr lvl="1"/>
            <a:r>
              <a:rPr lang="en-US" dirty="0" smtClean="0"/>
              <a:t>N/A</a:t>
            </a:r>
          </a:p>
          <a:p>
            <a:pPr lvl="2"/>
            <a:endParaRPr lang="en-US" dirty="0" smtClean="0"/>
          </a:p>
          <a:p>
            <a:pPr lvl="2"/>
            <a:endParaRPr lang="en-US" dirty="0" smtClean="0"/>
          </a:p>
        </p:txBody>
      </p:sp>
      <p:sp>
        <p:nvSpPr>
          <p:cNvPr id="4" name="Content Placeholder 2"/>
          <p:cNvSpPr txBox="1">
            <a:spLocks/>
          </p:cNvSpPr>
          <p:nvPr/>
        </p:nvSpPr>
        <p:spPr>
          <a:xfrm>
            <a:off x="4343400" y="1752600"/>
            <a:ext cx="3733800" cy="487375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914400" marR="0" lvl="2" indent="-182880" algn="l" defTabSz="914400" rtl="0" eaLnBrk="1" fontAlgn="auto" latinLnBrk="0" hangingPunct="1">
              <a:lnSpc>
                <a:spcPct val="100000"/>
              </a:lnSpc>
              <a:spcBef>
                <a:spcPct val="20000"/>
              </a:spcBef>
              <a:spcAft>
                <a:spcPts val="0"/>
              </a:spcAft>
              <a:buClr>
                <a:schemeClr val="accent1">
                  <a:shade val="75000"/>
                </a:schemeClr>
              </a:buClr>
              <a:buSzPct val="60000"/>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smtClean="0"/>
              <a:t>Past Medical History</a:t>
            </a:r>
            <a:endParaRPr lang="en-US" sz="5000" dirty="0"/>
          </a:p>
        </p:txBody>
      </p:sp>
      <p:sp>
        <p:nvSpPr>
          <p:cNvPr id="3" name="Content Placeholder 2"/>
          <p:cNvSpPr>
            <a:spLocks noGrp="1"/>
          </p:cNvSpPr>
          <p:nvPr>
            <p:ph sz="quarter" idx="1"/>
          </p:nvPr>
        </p:nvSpPr>
        <p:spPr/>
        <p:txBody>
          <a:bodyPr>
            <a:normAutofit/>
          </a:bodyPr>
          <a:lstStyle/>
          <a:p>
            <a:r>
              <a:rPr lang="en-US" b="1" dirty="0" smtClean="0"/>
              <a:t>General</a:t>
            </a:r>
            <a:r>
              <a:rPr lang="en-US" dirty="0" smtClean="0"/>
              <a:t>:</a:t>
            </a:r>
          </a:p>
          <a:p>
            <a:pPr lvl="1"/>
            <a:r>
              <a:rPr lang="en-US" dirty="0" smtClean="0"/>
              <a:t>Not being medically treated for anything at this present time.</a:t>
            </a:r>
          </a:p>
          <a:p>
            <a:r>
              <a:rPr lang="en-US" b="1" dirty="0" smtClean="0"/>
              <a:t>Allergies</a:t>
            </a:r>
            <a:r>
              <a:rPr lang="en-US" dirty="0" smtClean="0"/>
              <a:t>:</a:t>
            </a:r>
          </a:p>
          <a:p>
            <a:pPr lvl="1"/>
            <a:r>
              <a:rPr lang="en-US" dirty="0" smtClean="0"/>
              <a:t>Seasonal</a:t>
            </a:r>
            <a:endParaRPr lang="en-US" dirty="0" smtClean="0"/>
          </a:p>
          <a:p>
            <a:r>
              <a:rPr lang="en-US" b="1" dirty="0" smtClean="0"/>
              <a:t>Medical Illness</a:t>
            </a:r>
            <a:r>
              <a:rPr lang="en-US" dirty="0" smtClean="0"/>
              <a:t>:</a:t>
            </a:r>
            <a:endParaRPr lang="en-US" dirty="0" smtClean="0"/>
          </a:p>
          <a:p>
            <a:pPr lvl="1"/>
            <a:r>
              <a:rPr lang="en-US" dirty="0" smtClean="0"/>
              <a:t>Denies:</a:t>
            </a:r>
          </a:p>
          <a:p>
            <a:pPr lvl="2"/>
            <a:r>
              <a:rPr lang="en-US" dirty="0" smtClean="0"/>
              <a:t>HTN, MI, CHF, COPD, Cancer.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2628</TotalTime>
  <Words>1224</Words>
  <Application>Microsoft Macintosh PowerPoint</Application>
  <PresentationFormat>On-screen Show (4:3)</PresentationFormat>
  <Paragraphs>268</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Oriel</vt:lpstr>
      <vt:lpstr>NUR 670  Case Study </vt:lpstr>
      <vt:lpstr>Chief Complaint</vt:lpstr>
      <vt:lpstr>History Of Present Illness</vt:lpstr>
      <vt:lpstr>R.O.S.    </vt:lpstr>
      <vt:lpstr>R.O.S.    </vt:lpstr>
      <vt:lpstr>R.O.S.    </vt:lpstr>
      <vt:lpstr>R.O.S.    </vt:lpstr>
      <vt:lpstr>R.O.S.    </vt:lpstr>
      <vt:lpstr>Past Medical History</vt:lpstr>
      <vt:lpstr>Past Medical History</vt:lpstr>
      <vt:lpstr>Past Medical History</vt:lpstr>
      <vt:lpstr>Past Medical History</vt:lpstr>
      <vt:lpstr>Physical Exam</vt:lpstr>
      <vt:lpstr>Physical Exam</vt:lpstr>
      <vt:lpstr>Physical Exam</vt:lpstr>
      <vt:lpstr>Physical Exam</vt:lpstr>
      <vt:lpstr>Physical Exam</vt:lpstr>
      <vt:lpstr>Diagnostics</vt:lpstr>
      <vt:lpstr>Differential Diagnosis</vt:lpstr>
      <vt:lpstr>Diagnosis</vt:lpstr>
      <vt:lpstr>Epidemiology</vt:lpstr>
      <vt:lpstr>Pathophysiology</vt:lpstr>
      <vt:lpstr>Diagnostics</vt:lpstr>
      <vt:lpstr>Suggested Treatment/Prevention</vt:lpstr>
      <vt:lpstr>Patient Education</vt:lpstr>
      <vt:lpstr>References</vt:lpstr>
    </vt:vector>
  </TitlesOfParts>
  <Company>iSafe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Roman</dc:creator>
  <cp:lastModifiedBy>Microsoft Office User</cp:lastModifiedBy>
  <cp:revision>127</cp:revision>
  <dcterms:created xsi:type="dcterms:W3CDTF">2015-11-14T21:36:02Z</dcterms:created>
  <dcterms:modified xsi:type="dcterms:W3CDTF">2015-12-09T00:38:53Z</dcterms:modified>
</cp:coreProperties>
</file>